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 id="2147483674" r:id="rId6"/>
  </p:sldMasterIdLst>
  <p:notesMasterIdLst>
    <p:notesMasterId r:id="rId30"/>
  </p:notesMasterIdLst>
  <p:sldIdLst>
    <p:sldId id="311" r:id="rId7"/>
    <p:sldId id="260" r:id="rId8"/>
    <p:sldId id="313" r:id="rId9"/>
    <p:sldId id="312" r:id="rId10"/>
    <p:sldId id="314" r:id="rId11"/>
    <p:sldId id="315" r:id="rId12"/>
    <p:sldId id="316" r:id="rId13"/>
    <p:sldId id="317" r:id="rId14"/>
    <p:sldId id="354" r:id="rId15"/>
    <p:sldId id="297" r:id="rId16"/>
    <p:sldId id="355" r:id="rId17"/>
    <p:sldId id="290" r:id="rId18"/>
    <p:sldId id="293" r:id="rId19"/>
    <p:sldId id="326" r:id="rId20"/>
    <p:sldId id="305" r:id="rId21"/>
    <p:sldId id="338" r:id="rId22"/>
    <p:sldId id="340" r:id="rId23"/>
    <p:sldId id="341" r:id="rId24"/>
    <p:sldId id="339" r:id="rId25"/>
    <p:sldId id="325" r:id="rId26"/>
    <p:sldId id="303" r:id="rId27"/>
    <p:sldId id="327" r:id="rId28"/>
    <p:sldId id="273" r:id="rId29"/>
  </p:sldIdLst>
  <p:sldSz cx="12192000" cy="6858000"/>
  <p:notesSz cx="6858000" cy="22669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165032-3A5E-415A-91A1-465DA8FAF382}">
          <p14:sldIdLst>
            <p14:sldId id="311"/>
            <p14:sldId id="260"/>
            <p14:sldId id="313"/>
            <p14:sldId id="312"/>
            <p14:sldId id="314"/>
            <p14:sldId id="315"/>
            <p14:sldId id="316"/>
            <p14:sldId id="317"/>
            <p14:sldId id="354"/>
            <p14:sldId id="297"/>
            <p14:sldId id="355"/>
            <p14:sldId id="290"/>
            <p14:sldId id="293"/>
            <p14:sldId id="326"/>
            <p14:sldId id="305"/>
            <p14:sldId id="338"/>
            <p14:sldId id="340"/>
            <p14:sldId id="341"/>
            <p14:sldId id="339"/>
            <p14:sldId id="325"/>
            <p14:sldId id="303"/>
            <p14:sldId id="327"/>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anna, Stefanie" initials="LS" lastIdx="18" clrIdx="0">
    <p:extLst>
      <p:ext uri="{19B8F6BF-5375-455C-9EA6-DF929625EA0E}">
        <p15:presenceInfo xmlns:p15="http://schemas.microsoft.com/office/powerpoint/2012/main" userId="S::SLamanna@uwgt.org::ce8ec782-256b-4d27-a9b1-5d666f38c781" providerId="AD"/>
      </p:ext>
    </p:extLst>
  </p:cmAuthor>
  <p:cmAuthor id="2" name="Coroa, Alisha" initials="CA" lastIdx="20" clrIdx="1">
    <p:extLst>
      <p:ext uri="{19B8F6BF-5375-455C-9EA6-DF929625EA0E}">
        <p15:presenceInfo xmlns:p15="http://schemas.microsoft.com/office/powerpoint/2012/main" userId="S::acoroa@uwgt.org::f8ebdf82-e6ef-4787-8779-25b7dd9bd0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91C"/>
    <a:srgbClr val="E352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342811-9513-46FD-AC6E-D9257DF00E29}" v="52" dt="2020-09-20T23:02:47.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64982" autoAdjust="0"/>
  </p:normalViewPr>
  <p:slideViewPr>
    <p:cSldViewPr snapToGrid="0">
      <p:cViewPr varScale="1">
        <p:scale>
          <a:sx n="43" d="100"/>
          <a:sy n="43" d="100"/>
        </p:scale>
        <p:origin x="1496"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77" d="100"/>
          <a:sy n="177" d="100"/>
        </p:scale>
        <p:origin x="162" y="1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02704-13FB-4468-99E9-E25D6CB67FE0}" type="datetimeFigureOut">
              <a:rPr lang="en-CA" smtClean="0"/>
              <a:t>2020-09-21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2" y="8685214"/>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D037B2A0-EF10-47B2-942D-42B05880FADF}" type="slidenum">
              <a:rPr lang="en-CA" smtClean="0"/>
              <a:t>‹#›</a:t>
            </a:fld>
            <a:endParaRPr lang="en-CA"/>
          </a:p>
        </p:txBody>
      </p:sp>
    </p:spTree>
    <p:extLst>
      <p:ext uri="{BB962C8B-B14F-4D97-AF65-F5344CB8AC3E}">
        <p14:creationId xmlns:p14="http://schemas.microsoft.com/office/powerpoint/2010/main" val="390587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Landing Slide</a:t>
            </a:r>
          </a:p>
          <a:p>
            <a:r>
              <a:rPr lang="en-US" i="1" dirty="0"/>
              <a:t>To be shared by the ECC while individuals are entering the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Facilitator note: Please customize these slides for your workplace, using your company logos, photos, etc. Reach out to your United Way Staff Partner for support. </a:t>
            </a:r>
          </a:p>
          <a:p>
            <a:endParaRPr lang="en-US" i="1"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ensure participants know the purpose of today’s meeting</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r>
              <a:rPr lang="en-US" i="1" dirty="0"/>
              <a:t>Thank you for joining us today! </a:t>
            </a:r>
          </a:p>
          <a:p>
            <a:r>
              <a:rPr lang="en-US" i="1" dirty="0">
                <a:cs typeface="Calibri"/>
              </a:rPr>
              <a:t>We will be starting shortly, we will just give everyone a few minutes to log in and ensure their video and audio is working.</a:t>
            </a:r>
          </a:p>
          <a:p>
            <a:endParaRPr lang="en-US" i="1" dirty="0">
              <a:cs typeface="Calibri"/>
            </a:endParaRPr>
          </a:p>
          <a:p>
            <a:endParaRPr lang="en-US" i="1" dirty="0">
              <a:cs typeface="Calibri"/>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1</a:t>
            </a:fld>
            <a:endParaRPr lang="en-CA"/>
          </a:p>
        </p:txBody>
      </p:sp>
    </p:spTree>
    <p:extLst>
      <p:ext uri="{BB962C8B-B14F-4D97-AF65-F5344CB8AC3E}">
        <p14:creationId xmlns:p14="http://schemas.microsoft.com/office/powerpoint/2010/main" val="4223585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Impact of COVID-19</a:t>
            </a:r>
            <a:endParaRPr lang="en-US" b="1" dirty="0">
              <a:cs typeface="Calibri"/>
            </a:endParaRPr>
          </a:p>
          <a:p>
            <a:r>
              <a:rPr lang="en-US" i="1" dirty="0"/>
              <a:t>Presented by United Way Staff –  30 sec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resulting from the COVID-19 crisis and how United Way led &amp; supported initiatives to help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r>
              <a:rPr lang="en-US" sz="1200" b="0" i="1" kern="1200" dirty="0">
                <a:solidFill>
                  <a:schemeClr val="tx1"/>
                </a:solidFill>
                <a:effectLst/>
                <a:latin typeface="+mn-lt"/>
                <a:ea typeface="+mn-ea"/>
                <a:cs typeface="+mn-cs"/>
              </a:rPr>
              <a:t>When our community was impacted by COVID-19, we faced unprecedented challenges—but were here to meet them head on because our network of community agencies jumped in to take action on the front lines.  United Way worked closely </a:t>
            </a:r>
            <a:r>
              <a:rPr lang="en-US" sz="1200" b="0" i="1" kern="1200" dirty="0" err="1">
                <a:solidFill>
                  <a:schemeClr val="tx1"/>
                </a:solidFill>
                <a:effectLst/>
                <a:latin typeface="+mn-lt"/>
                <a:ea typeface="+mn-ea"/>
                <a:cs typeface="+mn-cs"/>
              </a:rPr>
              <a:t>wi</a:t>
            </a: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latin typeface="Avenir Next LT Pro Light"/>
                <a:ea typeface="Calibri" panose="020F0502020204030204" pitchFamily="34" charset="0"/>
              </a:rPr>
              <a:t>Early on in the COVID 19 crisis, a whole host of new barriers and needs emerged.  For example, when schools shut down, kids who normally relied on school based meal programs lost access to these important services; counselling services that supported people struggling with mental health or domestic violence could no longer meet their clients; shelters that housed people experiencing homelessness needed to reduce bed #s in order to meet social distancing measures –meaning there were suddenly ½ as many shelter beds.  In anticipation of these massive challenges, our United Way hit the ground running in mid-March and have been running ever since to help organize and mobilize our collective community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latin typeface="Avenir Next LT Pro Light"/>
                <a:ea typeface="Calibri" panose="020F0502020204030204" pitchFamily="34" charset="0"/>
              </a:rPr>
              <a:t> </a:t>
            </a:r>
            <a:endParaRPr lang="en-US" sz="1200" dirty="0">
              <a:ln cmpd="sng">
                <a:noFill/>
              </a:ln>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37B2A0-EF10-47B2-942D-42B05880FADF}" type="slidenum">
              <a:rPr lang="en-CA" smtClean="0"/>
              <a:t>10</a:t>
            </a:fld>
            <a:endParaRPr lang="en-CA"/>
          </a:p>
        </p:txBody>
      </p:sp>
    </p:spTree>
    <p:extLst>
      <p:ext uri="{BB962C8B-B14F-4D97-AF65-F5344CB8AC3E}">
        <p14:creationId xmlns:p14="http://schemas.microsoft.com/office/powerpoint/2010/main" val="968555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Impact of COVID-19</a:t>
            </a:r>
            <a:endParaRPr lang="en-US" b="1" dirty="0">
              <a:cs typeface="Calibri"/>
            </a:endParaRPr>
          </a:p>
          <a:p>
            <a:r>
              <a:rPr lang="en-US" i="1" dirty="0"/>
              <a:t>Presented by United Way Staff –  30 sec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show how United Ways are a tremendous community asset that can quickly mobilize community solutions when needed most.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r>
              <a:rPr lang="en-CA" sz="1200" i="1" dirty="0">
                <a:latin typeface="Avenir Next LT Pro Light"/>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latin typeface="Avenir Next LT Pro Light"/>
                <a:ea typeface="Calibri" panose="020F0502020204030204" pitchFamily="34" charset="0"/>
              </a:rPr>
              <a:t> </a:t>
            </a:r>
            <a:endParaRPr lang="en-US" sz="1200" dirty="0">
              <a:ln cmpd="sng">
                <a:noFill/>
              </a:ln>
              <a:latin typeface="Arial" panose="020B0604020202020204" pitchFamily="34" charset="0"/>
              <a:cs typeface="Arial" panose="020B0604020202020204" pitchFamily="34" charset="0"/>
            </a:endParaRPr>
          </a:p>
          <a:p>
            <a:r>
              <a:rPr lang="en-CA" sz="1200" i="1" dirty="0">
                <a:latin typeface="Avenir Next LT Pro Light" panose="020B0304020202020204" pitchFamily="34" charset="0"/>
                <a:ea typeface="Calibri" panose="020F0502020204030204" pitchFamily="34" charset="0"/>
              </a:rPr>
              <a:t>In general, United Ways are tremendous community assets because they can quickly identify emerging needs and quickly mobilize resources to help when needed most.  </a:t>
            </a:r>
          </a:p>
          <a:p>
            <a:endParaRPr lang="en-CA" sz="1200" i="1" dirty="0">
              <a:latin typeface="Avenir Next LT Pro Light" panose="020B0304020202020204" pitchFamily="34" charset="0"/>
              <a:ea typeface="Calibri" panose="020F0502020204030204" pitchFamily="34" charset="0"/>
            </a:endParaRPr>
          </a:p>
          <a:p>
            <a:r>
              <a:rPr lang="en-CA" sz="1200" i="1" dirty="0">
                <a:latin typeface="Avenir Next LT Pro Light" panose="020B0304020202020204" pitchFamily="34" charset="0"/>
                <a:ea typeface="Calibri" panose="020F0502020204030204" pitchFamily="34" charset="0"/>
              </a:rPr>
              <a:t>For example, i</a:t>
            </a:r>
            <a:r>
              <a:rPr lang="en-CA" sz="1200" i="1" dirty="0">
                <a:latin typeface="Avenir Next LT Pro Light"/>
                <a:ea typeface="Calibri" panose="020F0502020204030204" pitchFamily="34" charset="0"/>
              </a:rPr>
              <a:t>n anticipation of the increased need, our local  UW (in conjunction with 10 other United Ways from across the Atlantic) immediately launched efforts to provide rapid emergency support to communities via the newly developed Atlantic Compassion Fund (ACF).  This joint-effort raised regional awareness to drive financial support and community capacity to support local needs.  It was a herculean effort but highly successful!  Through these efforts we were able to mobilize over $160,000 and support 55 program adaptations within the first seven weeks of the Emergency Measure Order in our region.  Within the first 12 weeks – we funded over 72 initiatives and mobilized over $275,0000 – helping more than 20,000 people!  </a:t>
            </a:r>
          </a:p>
          <a:p>
            <a:endParaRPr lang="en-CA" sz="1200" i="1" dirty="0">
              <a:latin typeface="Avenir Next LT Pro Light"/>
              <a:ea typeface="Calibri" panose="020F0502020204030204" pitchFamily="34" charset="0"/>
            </a:endParaRPr>
          </a:p>
          <a:p>
            <a:r>
              <a:rPr lang="en-CA" sz="1200" i="1" dirty="0">
                <a:latin typeface="Avenir Next LT Pro Light"/>
                <a:ea typeface="Calibri" panose="020F0502020204030204" pitchFamily="34" charset="0"/>
              </a:rPr>
              <a:t>This sort of detailed and rapid response is why United Ways are so integral to community well-being.  United Ways are nimble, collaborative and focused on solutions.  </a:t>
            </a:r>
          </a:p>
          <a:p>
            <a:endParaRPr lang="en-CA" sz="1200" i="1" dirty="0">
              <a:latin typeface="Calibri" panose="020F0502020204030204" pitchFamily="34" charset="0"/>
              <a:ea typeface="Calibri" panose="020F0502020204030204" pitchFamily="34" charset="0"/>
            </a:endParaRPr>
          </a:p>
          <a:p>
            <a:r>
              <a:rPr lang="en-CA" sz="1200" i="1" dirty="0">
                <a:latin typeface="Calibri" panose="020F0502020204030204" pitchFamily="34" charset="0"/>
                <a:ea typeface="Calibri" panose="020F0502020204030204" pitchFamily="34" charset="0"/>
              </a:rPr>
              <a:t>In addition to our early Atlantic Compassion Fund work, the UW of Central NB has continued to mobilize additional supports in partnership with supports from the Government of Canada under the New Horizons Seniors Fund and Emergency Community Support Fund</a:t>
            </a:r>
          </a:p>
          <a:p>
            <a:pPr marL="612762" indent="-612762">
              <a:buFont typeface="Symbol" panose="05050102010706020507" pitchFamily="18" charset="2"/>
              <a:buChar char=""/>
            </a:pPr>
            <a:r>
              <a:rPr lang="en-CA" sz="1200" dirty="0">
                <a:latin typeface="Avenir Next LT Pro Light" panose="020B0304020202020204" pitchFamily="34" charset="0"/>
                <a:ea typeface="Times New Roman" panose="02020603050405020304" pitchFamily="18" charset="0"/>
              </a:rPr>
              <a:t>over </a:t>
            </a:r>
            <a:r>
              <a:rPr lang="en-CA" sz="1200" b="1" dirty="0">
                <a:latin typeface="Avenir Next LT Pro Light" panose="020B0304020202020204" pitchFamily="34" charset="0"/>
                <a:ea typeface="Times New Roman" panose="02020603050405020304" pitchFamily="18" charset="0"/>
              </a:rPr>
              <a:t>$65,000</a:t>
            </a:r>
            <a:r>
              <a:rPr lang="en-CA" sz="1200" dirty="0">
                <a:latin typeface="Avenir Next LT Pro Light" panose="020B0304020202020204" pitchFamily="34" charset="0"/>
                <a:ea typeface="Times New Roman" panose="02020603050405020304" pitchFamily="18" charset="0"/>
              </a:rPr>
              <a:t> in </a:t>
            </a:r>
            <a:r>
              <a:rPr lang="en-CA" sz="1200" b="1" dirty="0">
                <a:latin typeface="Avenir Next LT Pro Light" panose="020B0304020202020204" pitchFamily="34" charset="0"/>
                <a:ea typeface="Times New Roman" panose="02020603050405020304" pitchFamily="18" charset="0"/>
              </a:rPr>
              <a:t>seniors specific</a:t>
            </a:r>
            <a:r>
              <a:rPr lang="en-CA" sz="1200" dirty="0">
                <a:latin typeface="Avenir Next LT Pro Light" panose="020B0304020202020204" pitchFamily="34" charset="0"/>
                <a:ea typeface="Times New Roman" panose="02020603050405020304" pitchFamily="18" charset="0"/>
              </a:rPr>
              <a:t> funding for over a </a:t>
            </a:r>
            <a:r>
              <a:rPr lang="en-CA" sz="1200" b="1" dirty="0">
                <a:latin typeface="Avenir Next LT Pro Light" panose="020B0304020202020204" pitchFamily="34" charset="0"/>
                <a:ea typeface="Times New Roman" panose="02020603050405020304" pitchFamily="18" charset="0"/>
              </a:rPr>
              <a:t>dozen projects</a:t>
            </a:r>
            <a:r>
              <a:rPr lang="en-CA" sz="1200" dirty="0">
                <a:latin typeface="Avenir Next LT Pro Light" panose="020B0304020202020204" pitchFamily="34" charset="0"/>
                <a:ea typeface="Times New Roman" panose="02020603050405020304" pitchFamily="18" charset="0"/>
              </a:rPr>
              <a:t>; </a:t>
            </a:r>
            <a:endParaRPr lang="en-CA" sz="1200" dirty="0">
              <a:latin typeface="Calibri" panose="020F0502020204030204" pitchFamily="34" charset="0"/>
              <a:ea typeface="Calibri" panose="020F0502020204030204" pitchFamily="34" charset="0"/>
            </a:endParaRPr>
          </a:p>
          <a:p>
            <a:pPr marL="612762" indent="-612762">
              <a:buFont typeface="Symbol" panose="05050102010706020507" pitchFamily="18" charset="2"/>
              <a:buChar char=""/>
            </a:pPr>
            <a:r>
              <a:rPr lang="en-CA" sz="1200" dirty="0">
                <a:latin typeface="Avenir Next LT Pro Light" panose="020B0304020202020204" pitchFamily="34" charset="0"/>
                <a:ea typeface="Times New Roman" panose="02020603050405020304" pitchFamily="18" charset="0"/>
              </a:rPr>
              <a:t>and have established funding agreements to support an additional </a:t>
            </a:r>
            <a:r>
              <a:rPr lang="en-CA" sz="1200" b="1" dirty="0">
                <a:latin typeface="Avenir Next LT Pro Light" panose="020B0304020202020204" pitchFamily="34" charset="0"/>
                <a:ea typeface="Times New Roman" panose="02020603050405020304" pitchFamily="18" charset="0"/>
              </a:rPr>
              <a:t>48 </a:t>
            </a:r>
            <a:r>
              <a:rPr lang="en-CA" sz="1200" b="1" dirty="0" err="1">
                <a:latin typeface="Avenir Next LT Pro Light" panose="020B0304020202020204" pitchFamily="34" charset="0"/>
                <a:ea typeface="Times New Roman" panose="02020603050405020304" pitchFamily="18" charset="0"/>
              </a:rPr>
              <a:t>Covid</a:t>
            </a:r>
            <a:r>
              <a:rPr lang="en-CA" sz="1200" b="1" dirty="0">
                <a:latin typeface="Avenir Next LT Pro Light" panose="020B0304020202020204" pitchFamily="34" charset="0"/>
                <a:ea typeface="Times New Roman" panose="02020603050405020304" pitchFamily="18" charset="0"/>
              </a:rPr>
              <a:t>-related services</a:t>
            </a:r>
            <a:r>
              <a:rPr lang="en-CA" sz="1200" dirty="0">
                <a:latin typeface="Avenir Next LT Pro Light" panose="020B0304020202020204" pitchFamily="34" charset="0"/>
                <a:ea typeface="Times New Roman" panose="02020603050405020304" pitchFamily="18" charset="0"/>
              </a:rPr>
              <a:t> over the coming months (totally over </a:t>
            </a:r>
            <a:r>
              <a:rPr lang="en-CA" sz="1200" b="1" dirty="0">
                <a:latin typeface="Avenir Next LT Pro Light" panose="020B0304020202020204" pitchFamily="34" charset="0"/>
                <a:ea typeface="Times New Roman" panose="02020603050405020304" pitchFamily="18" charset="0"/>
              </a:rPr>
              <a:t>$558,000)</a:t>
            </a:r>
            <a:r>
              <a:rPr lang="en-CA" sz="1200" dirty="0">
                <a:latin typeface="Avenir Next LT Pro Light" panose="020B0304020202020204" pitchFamily="34" charset="0"/>
                <a:ea typeface="Times New Roman" panose="02020603050405020304" pitchFamily="18" charset="0"/>
              </a:rPr>
              <a:t>.  </a:t>
            </a:r>
            <a:endParaRPr lang="en-CA" sz="1200" dirty="0">
              <a:latin typeface="Calibri" panose="020F0502020204030204" pitchFamily="34" charset="0"/>
              <a:ea typeface="Calibri" panose="020F0502020204030204" pitchFamily="34" charset="0"/>
            </a:endParaRPr>
          </a:p>
          <a:p>
            <a:r>
              <a:rPr lang="en-CA" sz="1200" dirty="0">
                <a:latin typeface="Avenir Next LT Pro Light" panose="020B0304020202020204" pitchFamily="34" charset="0"/>
                <a:ea typeface="Calibri" panose="020F0502020204030204" pitchFamily="34" charset="0"/>
              </a:rPr>
              <a:t> </a:t>
            </a:r>
            <a:endParaRPr lang="en-CA" sz="1200" i="1" dirty="0">
              <a:latin typeface="Calibri" panose="020F0502020204030204" pitchFamily="34" charset="0"/>
              <a:ea typeface="Calibri" panose="020F0502020204030204" pitchFamily="34" charset="0"/>
            </a:endParaRPr>
          </a:p>
          <a:p>
            <a:r>
              <a:rPr lang="en-CA" sz="1200" i="1" dirty="0">
                <a:latin typeface="Avenir Next LT Pro Light" panose="020B0304020202020204" pitchFamily="34" charset="0"/>
                <a:ea typeface="Calibri" panose="020F0502020204030204" pitchFamily="34" charset="0"/>
              </a:rPr>
              <a:t>Combined, this </a:t>
            </a:r>
            <a:r>
              <a:rPr lang="en-CA" sz="1200" i="1" dirty="0">
                <a:solidFill>
                  <a:srgbClr val="FF0000"/>
                </a:solidFill>
                <a:latin typeface="Avenir Next LT Pro Light" panose="020B0304020202020204" pitchFamily="34" charset="0"/>
                <a:ea typeface="Calibri" panose="020F0502020204030204" pitchFamily="34" charset="0"/>
              </a:rPr>
              <a:t>is </a:t>
            </a:r>
            <a:r>
              <a:rPr lang="en-CA" sz="1200" b="1" i="1" dirty="0">
                <a:solidFill>
                  <a:srgbClr val="FF0000"/>
                </a:solidFill>
                <a:latin typeface="Avenir Next LT Pro Light" panose="020B0304020202020204" pitchFamily="34" charset="0"/>
                <a:ea typeface="Calibri" panose="020F0502020204030204" pitchFamily="34" charset="0"/>
              </a:rPr>
              <a:t>$897,000</a:t>
            </a:r>
            <a:r>
              <a:rPr lang="en-CA" sz="1200" i="1" dirty="0">
                <a:solidFill>
                  <a:srgbClr val="FF0000"/>
                </a:solidFill>
                <a:latin typeface="Avenir Next LT Pro Light" panose="020B0304020202020204" pitchFamily="34" charset="0"/>
                <a:ea typeface="Calibri" panose="020F0502020204030204" pitchFamily="34" charset="0"/>
              </a:rPr>
              <a:t> in community investment and capacity building that will help tens of thousands of folks across our region</a:t>
            </a:r>
            <a:r>
              <a:rPr lang="en-CA" sz="1200" i="1" dirty="0">
                <a:latin typeface="Avenir Next LT Pro Light" panose="020B0304020202020204" pitchFamily="34" charset="0"/>
                <a:ea typeface="Calibri" panose="020F0502020204030204" pitchFamily="34" charset="0"/>
              </a:rPr>
              <a:t>.   </a:t>
            </a:r>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11</a:t>
            </a:fld>
            <a:endParaRPr lang="en-CA"/>
          </a:p>
        </p:txBody>
      </p:sp>
    </p:spTree>
    <p:extLst>
      <p:ext uri="{BB962C8B-B14F-4D97-AF65-F5344CB8AC3E}">
        <p14:creationId xmlns:p14="http://schemas.microsoft.com/office/powerpoint/2010/main" val="239170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We’re in this together</a:t>
            </a:r>
            <a:endParaRPr lang="en-US" b="1" dirty="0">
              <a:cs typeface="Calibri"/>
            </a:endParaRPr>
          </a:p>
          <a:p>
            <a:r>
              <a:rPr lang="en-US" i="1" dirty="0"/>
              <a:t>Presented by United Way Staff – 30 Sec</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facing our community and what United Way is doing to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pPr>
              <a:buFont typeface="Arial" panose="020B0604020202020204" pitchFamily="34" charset="0"/>
              <a:defRPr/>
            </a:pPr>
            <a:r>
              <a:rPr lang="en-US" i="1" dirty="0">
                <a:solidFill>
                  <a:srgbClr val="000000"/>
                </a:solidFill>
                <a:latin typeface="Calibri" panose="020F0502020204030204"/>
                <a:cs typeface="Calibri" panose="020F0502020204030204"/>
              </a:rPr>
              <a:t>We're getting through this together. But there are more challenges ahead</a:t>
            </a:r>
            <a:endParaRPr lang="en-US" b="1" i="1" dirty="0">
              <a:solidFill>
                <a:srgbClr val="000000"/>
              </a:solidFill>
              <a:latin typeface="Calibri" panose="020F0502020204030204"/>
              <a:cs typeface="Calibri" panose="020F0502020204030204"/>
            </a:endParaRPr>
          </a:p>
          <a:p>
            <a:r>
              <a:rPr lang="en-CA" dirty="0"/>
              <a:t>We all have uncertainty about the year ahead and now, more than ever, we need to pull together to support local solutions as challenges emerge.  </a:t>
            </a:r>
          </a:p>
        </p:txBody>
      </p:sp>
      <p:sp>
        <p:nvSpPr>
          <p:cNvPr id="4" name="Slide Number Placeholder 3"/>
          <p:cNvSpPr>
            <a:spLocks noGrp="1"/>
          </p:cNvSpPr>
          <p:nvPr>
            <p:ph type="sldNum" sz="quarter" idx="5"/>
          </p:nvPr>
        </p:nvSpPr>
        <p:spPr/>
        <p:txBody>
          <a:bodyPr/>
          <a:lstStyle/>
          <a:p>
            <a:fld id="{D037B2A0-EF10-47B2-942D-42B05880FADF}" type="slidenum">
              <a:rPr lang="en-CA" smtClean="0"/>
              <a:t>12</a:t>
            </a:fld>
            <a:endParaRPr lang="en-CA"/>
          </a:p>
        </p:txBody>
      </p:sp>
    </p:spTree>
    <p:extLst>
      <p:ext uri="{BB962C8B-B14F-4D97-AF65-F5344CB8AC3E}">
        <p14:creationId xmlns:p14="http://schemas.microsoft.com/office/powerpoint/2010/main" val="822307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Demand for services</a:t>
            </a:r>
            <a:endParaRPr lang="en-US" b="1" dirty="0">
              <a:cs typeface="Calibri"/>
            </a:endParaRPr>
          </a:p>
          <a:p>
            <a:r>
              <a:rPr lang="en-US" i="1" dirty="0"/>
              <a:t>Presented by United Way Staff –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facing our community and what United Way is doing to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pPr>
              <a:defRPr/>
            </a:pPr>
            <a:r>
              <a:rPr lang="en-US" i="1" dirty="0">
                <a:ln cmpd="sng">
                  <a:noFill/>
                </a:ln>
                <a:latin typeface="Arial"/>
                <a:cs typeface="Arial"/>
              </a:rPr>
              <a:t>Even before the crisis, unignorable issues like poverty, mental health and addiction, and domestic violence were present in Saint John, Charlotte and Kings. We can’t predict how the future will unfold, but we know there will be increased demand for the services and supports that so many people already rely on. Our community and economy will continue to feel the impact for weeks, months and even years to come.</a:t>
            </a:r>
            <a:r>
              <a:rPr lang="en-US" sz="1200" b="0" i="1" dirty="0">
                <a:ln cmpd="sng">
                  <a:noFill/>
                </a:ln>
                <a:latin typeface="Arial"/>
                <a:cs typeface="Arial"/>
              </a:rPr>
              <a:t> Why? Because:</a:t>
            </a:r>
          </a:p>
          <a:p>
            <a:pPr marL="342900" indent="-342900" algn="l">
              <a:lnSpc>
                <a:spcPct val="100000"/>
              </a:lnSpc>
              <a:spcBef>
                <a:spcPts val="0"/>
              </a:spcBef>
              <a:spcAft>
                <a:spcPts val="1400"/>
              </a:spcAft>
              <a:buClr>
                <a:srgbClr val="DA291C"/>
              </a:buClr>
              <a:buSzPct val="150000"/>
              <a:buFont typeface="Arial" panose="020B0604020202020204" pitchFamily="34" charset="0"/>
              <a:buChar char="•"/>
            </a:pPr>
            <a:r>
              <a:rPr lang="en-US" sz="1200" i="1" dirty="0">
                <a:ln cmpd="sng">
                  <a:noFill/>
                </a:ln>
                <a:latin typeface="Arial" panose="020B0604020202020204" pitchFamily="34" charset="0"/>
                <a:cs typeface="Arial" panose="020B0604020202020204" pitchFamily="34" charset="0"/>
              </a:rPr>
              <a:t>People who are unemployed will need help getting back to work. </a:t>
            </a:r>
          </a:p>
          <a:p>
            <a:pPr marL="342900" indent="-342900" algn="l">
              <a:lnSpc>
                <a:spcPct val="100000"/>
              </a:lnSpc>
              <a:spcBef>
                <a:spcPts val="0"/>
              </a:spcBef>
              <a:spcAft>
                <a:spcPts val="1400"/>
              </a:spcAft>
              <a:buClr>
                <a:srgbClr val="DA291C"/>
              </a:buClr>
              <a:buSzPct val="150000"/>
              <a:buFont typeface="Arial" panose="020B0604020202020204" pitchFamily="34" charset="0"/>
              <a:buChar char="•"/>
            </a:pPr>
            <a:r>
              <a:rPr lang="en-US" sz="1200" i="1" dirty="0">
                <a:ln cmpd="sng">
                  <a:noFill/>
                </a:ln>
                <a:latin typeface="Arial" panose="020B0604020202020204" pitchFamily="34" charset="0"/>
                <a:cs typeface="Arial" panose="020B0604020202020204" pitchFamily="34" charset="0"/>
              </a:rPr>
              <a:t>Mental health supports will be more important than ever. </a:t>
            </a:r>
          </a:p>
          <a:p>
            <a:pPr marL="342900" indent="-342900" algn="l">
              <a:lnSpc>
                <a:spcPct val="100000"/>
              </a:lnSpc>
              <a:spcBef>
                <a:spcPts val="0"/>
              </a:spcBef>
              <a:spcAft>
                <a:spcPts val="1400"/>
              </a:spcAft>
              <a:buClr>
                <a:srgbClr val="DA291C"/>
              </a:buClr>
              <a:buSzPct val="150000"/>
              <a:buFont typeface="Arial" panose="020B0604020202020204" pitchFamily="34" charset="0"/>
              <a:buChar char="•"/>
            </a:pPr>
            <a:r>
              <a:rPr lang="en-US" sz="1200" i="1" dirty="0">
                <a:ln cmpd="sng">
                  <a:noFill/>
                </a:ln>
                <a:latin typeface="Arial" panose="020B0604020202020204" pitchFamily="34" charset="0"/>
                <a:cs typeface="Arial" panose="020B0604020202020204" pitchFamily="34" charset="0"/>
              </a:rPr>
              <a:t>Kids will need even more support with the new dynamics of the education system.</a:t>
            </a:r>
          </a:p>
          <a:p>
            <a:pPr marL="0" indent="0" algn="l">
              <a:lnSpc>
                <a:spcPct val="100000"/>
              </a:lnSpc>
              <a:spcBef>
                <a:spcPts val="0"/>
              </a:spcBef>
              <a:spcAft>
                <a:spcPts val="1400"/>
              </a:spcAft>
              <a:buClr>
                <a:srgbClr val="DA291C"/>
              </a:buClr>
              <a:buSzPct val="150000"/>
              <a:buFont typeface="Arial" panose="020B0604020202020204" pitchFamily="34" charset="0"/>
              <a:buNone/>
            </a:pPr>
            <a:r>
              <a:rPr lang="en-US" sz="1200" i="1" dirty="0">
                <a:ln cmpd="sng">
                  <a:noFill/>
                </a:ln>
                <a:latin typeface="Arial" panose="020B0604020202020204" pitchFamily="34" charset="0"/>
                <a:cs typeface="Arial" panose="020B0604020202020204" pitchFamily="34" charset="0"/>
              </a:rPr>
              <a:t>Our community still needs you, like </a:t>
            </a:r>
            <a:r>
              <a:rPr lang="en-US" sz="1200" b="1" i="1" dirty="0">
                <a:ln cmpd="sng">
                  <a:noFill/>
                </a:ln>
                <a:latin typeface="Arial" panose="020B0604020202020204" pitchFamily="34" charset="0"/>
                <a:cs typeface="Arial" panose="020B0604020202020204" pitchFamily="34" charset="0"/>
              </a:rPr>
              <a:t>[NEXT SLIDE]</a:t>
            </a:r>
          </a:p>
          <a:p>
            <a:pPr marL="0" indent="0" algn="l">
              <a:lnSpc>
                <a:spcPct val="100000"/>
              </a:lnSpc>
              <a:spcBef>
                <a:spcPts val="0"/>
              </a:spcBef>
              <a:spcAft>
                <a:spcPts val="1400"/>
              </a:spcAft>
              <a:buClr>
                <a:srgbClr val="DA291C"/>
              </a:buClr>
              <a:buSzPct val="150000"/>
              <a:buFont typeface="Arial" panose="020B0604020202020204" pitchFamily="34" charset="0"/>
              <a:buNone/>
            </a:pPr>
            <a:endParaRPr lang="en-US" sz="1200" i="1" dirty="0">
              <a:ln cmpd="sng">
                <a:noFill/>
              </a:ln>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ln cmpd="sng">
                <a:noFill/>
              </a:ln>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ln cmpd="sng">
                <a:noFill/>
              </a:ln>
              <a:latin typeface="Arial"/>
              <a:cs typeface="Arial"/>
            </a:endParaRPr>
          </a:p>
          <a:p>
            <a:endParaRPr lang="en-US" dirty="0">
              <a:cs typeface="Calibri"/>
            </a:endParaRPr>
          </a:p>
        </p:txBody>
      </p:sp>
      <p:sp>
        <p:nvSpPr>
          <p:cNvPr id="4" name="Slide Number Placeholder 3"/>
          <p:cNvSpPr>
            <a:spLocks noGrp="1"/>
          </p:cNvSpPr>
          <p:nvPr>
            <p:ph type="sldNum" sz="quarter" idx="5"/>
          </p:nvPr>
        </p:nvSpPr>
        <p:spPr/>
        <p:txBody>
          <a:bodyPr/>
          <a:lstStyle/>
          <a:p>
            <a:fld id="{D037B2A0-EF10-47B2-942D-42B05880FADF}" type="slidenum">
              <a:rPr lang="en-CA" smtClean="0"/>
              <a:t>13</a:t>
            </a:fld>
            <a:endParaRPr lang="en-CA"/>
          </a:p>
        </p:txBody>
      </p:sp>
    </p:spTree>
    <p:extLst>
      <p:ext uri="{BB962C8B-B14F-4D97-AF65-F5344CB8AC3E}">
        <p14:creationId xmlns:p14="http://schemas.microsoft.com/office/powerpoint/2010/main" val="191381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still need you</a:t>
            </a:r>
            <a:endParaRPr lang="en-US" b="1" dirty="0">
              <a:cs typeface="Calibri"/>
            </a:endParaRPr>
          </a:p>
          <a:p>
            <a:r>
              <a:rPr lang="en-US" i="1" dirty="0"/>
              <a:t>Presented by United Way Staff – 30 Sec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facing our community and what United Way is doing to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1" kern="1200" dirty="0">
                <a:solidFill>
                  <a:schemeClr val="tx1"/>
                </a:solidFill>
                <a:effectLst/>
                <a:latin typeface="+mn-lt"/>
                <a:ea typeface="+mn-ea"/>
                <a:cs typeface="+mn-cs"/>
              </a:rPr>
              <a:t>The effects of this unprecedented global crisis will linger for all of us, and disproportionately affect those people and families who were already vulnerable, and living in poverty, in the first place. Without savings, job security, or employment benefits, many people who are precariously employed are only one paycheque, or one month’s rent away, from poverty. The number of people who face significant barriers--including poverty, mental illness, homelessness and unemployment—will continue to grow and they will need support to overcome these challenges.  Your support to United Way helps the agencies on the front lines to keep their doors open, their programs strong and ready for when people need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ln cmpd="sng">
                <a:noFill/>
              </a:ln>
              <a:latin typeface="Arial"/>
              <a:cs typeface="Arial"/>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14</a:t>
            </a:fld>
            <a:endParaRPr lang="en-CA"/>
          </a:p>
        </p:txBody>
      </p:sp>
    </p:spTree>
    <p:extLst>
      <p:ext uri="{BB962C8B-B14F-4D97-AF65-F5344CB8AC3E}">
        <p14:creationId xmlns:p14="http://schemas.microsoft.com/office/powerpoint/2010/main" val="291909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still need you</a:t>
            </a:r>
            <a:endParaRPr lang="en-US" b="1" dirty="0">
              <a:cs typeface="Calibri"/>
            </a:endParaRPr>
          </a:p>
          <a:p>
            <a:r>
              <a:rPr lang="en-US" i="1" dirty="0"/>
              <a:t>Presented by United Way Staff – 30 Sec</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facing our community and what United Way is doing to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 </a:t>
            </a:r>
          </a:p>
          <a:p>
            <a:pPr>
              <a:defRPr/>
            </a:pPr>
            <a:r>
              <a:rPr lang="en-US" i="1" dirty="0">
                <a:ln cmpd="sng">
                  <a:noFill/>
                </a:ln>
                <a:solidFill>
                  <a:schemeClr val="bg1"/>
                </a:solidFill>
                <a:latin typeface="Arial"/>
                <a:cs typeface="Arial"/>
              </a:rPr>
              <a:t> </a:t>
            </a:r>
            <a:r>
              <a:rPr lang="en-US" i="1" dirty="0">
                <a:ln cmpd="sng">
                  <a:noFill/>
                </a:ln>
                <a:latin typeface="Arial"/>
                <a:cs typeface="Arial"/>
              </a:rPr>
              <a:t>When</a:t>
            </a:r>
            <a:r>
              <a:rPr lang="en-US" i="1" dirty="0">
                <a:ln cmpd="sng">
                  <a:noFill/>
                </a:ln>
                <a:solidFill>
                  <a:srgbClr val="000000"/>
                </a:solidFill>
                <a:latin typeface="Arial"/>
                <a:cs typeface="Arial"/>
              </a:rPr>
              <a:t> you give to United Way, you sustain people, families and entire </a:t>
            </a:r>
            <a:r>
              <a:rPr lang="en-US" i="1" dirty="0" err="1">
                <a:ln cmpd="sng">
                  <a:noFill/>
                </a:ln>
                <a:solidFill>
                  <a:srgbClr val="000000"/>
                </a:solidFill>
                <a:latin typeface="Arial"/>
                <a:cs typeface="Arial"/>
              </a:rPr>
              <a:t>neighbouhoods</a:t>
            </a:r>
            <a:r>
              <a:rPr lang="en-US" i="1" dirty="0">
                <a:ln cmpd="sng">
                  <a:noFill/>
                </a:ln>
                <a:solidFill>
                  <a:srgbClr val="000000"/>
                </a:solidFill>
                <a:latin typeface="Arial"/>
                <a:cs typeface="Arial"/>
              </a:rPr>
              <a:t>.  Donations to the 2019 Community Campaign enabled United Way to support 56 services across our region – these projects help</a:t>
            </a:r>
            <a:r>
              <a:rPr lang="en-US" sz="1200" i="1" dirty="0">
                <a:ln cmpd="sng">
                  <a:noFill/>
                </a:ln>
                <a:latin typeface="Arial"/>
                <a:cs typeface="Arial"/>
              </a:rPr>
              <a:t> provide a responsible social safety net, ensuring the people and communities they serve continue to have access to critical supports.</a:t>
            </a:r>
            <a:r>
              <a:rPr lang="en-US" i="1" dirty="0">
                <a:ln cmpd="sng">
                  <a:noFill/>
                </a:ln>
                <a:latin typeface="Arial"/>
                <a:cs typeface="Arial"/>
              </a:rPr>
              <a:t>  When you support the United Way Community Fund, you are combining forces with others who invest in building stronger communities through collective giving and collective impact.  Many of the positive changes and helpful supports we see operating in our community are United Way powered and supported. </a:t>
            </a:r>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15</a:t>
            </a:fld>
            <a:endParaRPr lang="en-CA"/>
          </a:p>
        </p:txBody>
      </p:sp>
    </p:spTree>
    <p:extLst>
      <p:ext uri="{BB962C8B-B14F-4D97-AF65-F5344CB8AC3E}">
        <p14:creationId xmlns:p14="http://schemas.microsoft.com/office/powerpoint/2010/main" val="80929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still need you</a:t>
            </a:r>
            <a:endParaRPr lang="en-US" b="1" dirty="0">
              <a:cs typeface="Calibri"/>
            </a:endParaRPr>
          </a:p>
          <a:p>
            <a:r>
              <a:rPr lang="en-US" i="1" dirty="0"/>
              <a:t>Presented by United Way Staff – 30 Sec</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type of supports and services enabled through participation in workplace giving.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 </a:t>
            </a:r>
          </a:p>
          <a:p>
            <a:pPr>
              <a:defRPr/>
            </a:pPr>
            <a:r>
              <a:rPr lang="en-US" i="1" dirty="0">
                <a:ln cmpd="sng">
                  <a:noFill/>
                </a:ln>
                <a:latin typeface="Arial"/>
                <a:cs typeface="Arial"/>
              </a:rPr>
              <a:t>When</a:t>
            </a:r>
            <a:r>
              <a:rPr lang="en-US" i="1" dirty="0">
                <a:ln cmpd="sng">
                  <a:noFill/>
                </a:ln>
                <a:solidFill>
                  <a:srgbClr val="000000"/>
                </a:solidFill>
                <a:latin typeface="Arial"/>
                <a:cs typeface="Arial"/>
              </a:rPr>
              <a:t> you give to United Way, you help ensure people have access to mental health and crisis supports across our region.  Because of donations through our workplace campaigns, last year 11, 554 people benefited from United Way powered mental health and crisis services.   This need still exists and will unfortunately continue to grow as a result of our current health crisis.  Support for UW helps ensure collective investments in programs like these that will help us weather the challenges ahead.  </a:t>
            </a:r>
          </a:p>
          <a:p>
            <a:pPr>
              <a:defRPr/>
            </a:pPr>
            <a:endParaRPr lang="en-US" i="1" dirty="0">
              <a:ln cmpd="sng">
                <a:noFill/>
              </a:ln>
              <a:solidFill>
                <a:srgbClr val="000000"/>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7B2A0-EF10-47B2-942D-42B05880FAD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13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still need you</a:t>
            </a:r>
            <a:endParaRPr lang="en-US" b="1" dirty="0">
              <a:cs typeface="Calibri"/>
            </a:endParaRPr>
          </a:p>
          <a:p>
            <a:r>
              <a:rPr lang="en-US" i="1" dirty="0"/>
              <a:t>Presented by United Way Staff – 30 Sec</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type of supports and services enabled through participation in workplace giving.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 </a:t>
            </a:r>
          </a:p>
          <a:p>
            <a:pPr>
              <a:defRPr/>
            </a:pPr>
            <a:r>
              <a:rPr lang="en-US" i="1" dirty="0">
                <a:ln cmpd="sng">
                  <a:noFill/>
                </a:ln>
                <a:latin typeface="Arial"/>
                <a:cs typeface="Arial"/>
              </a:rPr>
              <a:t>When</a:t>
            </a:r>
            <a:r>
              <a:rPr lang="en-US" i="1" dirty="0">
                <a:ln cmpd="sng">
                  <a:noFill/>
                </a:ln>
                <a:solidFill>
                  <a:srgbClr val="000000"/>
                </a:solidFill>
                <a:latin typeface="Arial"/>
                <a:cs typeface="Arial"/>
              </a:rPr>
              <a:t> you give to United Way, you help support an end to domestic and sexual violence in our region.  Because your United Way, our region has been able to fund and support many domestic and sexual violence related programs and services that help provide options for people who are being victimized.  </a:t>
            </a:r>
          </a:p>
          <a:p>
            <a:pPr>
              <a:defRPr/>
            </a:pPr>
            <a:r>
              <a:rPr lang="en-US" i="1" dirty="0">
                <a:ln cmpd="sng">
                  <a:noFill/>
                </a:ln>
                <a:solidFill>
                  <a:srgbClr val="000000"/>
                </a:solidFill>
                <a:latin typeface="Arial"/>
                <a:cs typeface="Arial"/>
              </a:rPr>
              <a:t>Not many of us would recognize how great the need is in this area – however….</a:t>
            </a:r>
          </a:p>
          <a:p>
            <a:pPr marL="342900" lvl="0" indent="-342900">
              <a:lnSpc>
                <a:spcPct val="107000"/>
              </a:lnSpc>
              <a:spcBef>
                <a:spcPts val="200"/>
              </a:spcBef>
              <a:buFont typeface="Symbol" panose="05050102010706020507" pitchFamily="18" charset="2"/>
              <a:buChar char=""/>
            </a:pPr>
            <a:r>
              <a:rPr lang="en-CA" sz="1800" b="1" i="0" dirty="0">
                <a:solidFill>
                  <a:srgbClr val="2F5496"/>
                </a:solidFill>
                <a:effectLst/>
                <a:latin typeface="Avenir Next LT Pro" panose="020B0504020202020204" pitchFamily="34" charset="0"/>
                <a:ea typeface="Avenir Next LT Pro" panose="020B0504020202020204" pitchFamily="34" charset="0"/>
                <a:cs typeface="Avenir Next LT Pro" panose="020B0504020202020204" pitchFamily="34" charset="0"/>
              </a:rPr>
              <a:t>In the Atlantic provinces, NB has the highest rate of police-reported cases of IPV (Love Shouldn’t Hurt Campaign, Government of Canada, 2013).</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dirty="0">
                <a:effectLst/>
                <a:latin typeface="Avenir Next LT Pro" panose="020B0504020202020204" pitchFamily="34" charset="0"/>
                <a:ea typeface="Avenir Next LT Pro" panose="020B0504020202020204" pitchFamily="34" charset="0"/>
                <a:cs typeface="Avenir Next LT Pro" panose="020B0504020202020204" pitchFamily="34" charset="0"/>
              </a:rPr>
              <a:t>NB has the highest rate of death from IPV than the other Atlantic provinces (Love Shouldn’t Hurt Campaign, Government of Canada, 2013).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1800" dirty="0">
                <a:effectLst/>
                <a:latin typeface="Avenir Next LT Pro" panose="020B0504020202020204" pitchFamily="34" charset="0"/>
                <a:ea typeface="Avenir Next LT Pro" panose="020B0504020202020204" pitchFamily="34" charset="0"/>
                <a:cs typeface="Avenir Next LT Pro" panose="020B0504020202020204" pitchFamily="34" charset="0"/>
              </a:rPr>
              <a:t>Compared to the rest of Canada, NB has the highest rate of family-related murder-suicides (Love Shouldn’t Hurt Campaign, Government of Canada, 2013).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i="1" dirty="0">
                <a:ln cmpd="sng">
                  <a:noFill/>
                </a:ln>
                <a:solidFill>
                  <a:srgbClr val="000000"/>
                </a:solidFill>
                <a:latin typeface="Arial"/>
                <a:cs typeface="Arial"/>
              </a:rPr>
              <a:t>During the </a:t>
            </a:r>
            <a:r>
              <a:rPr lang="en-US" i="1" dirty="0" err="1">
                <a:ln cmpd="sng">
                  <a:noFill/>
                </a:ln>
                <a:solidFill>
                  <a:srgbClr val="000000"/>
                </a:solidFill>
                <a:latin typeface="Arial"/>
                <a:cs typeface="Arial"/>
              </a:rPr>
              <a:t>Covid</a:t>
            </a:r>
            <a:r>
              <a:rPr lang="en-US" i="1" dirty="0">
                <a:ln cmpd="sng">
                  <a:noFill/>
                </a:ln>
                <a:solidFill>
                  <a:srgbClr val="000000"/>
                </a:solidFill>
                <a:latin typeface="Arial"/>
                <a:cs typeface="Arial"/>
              </a:rPr>
              <a:t> 19 lockdown many of our partners reported sharp increases in domestic violence related crisis calls in our region – the need is great but so too is our ability to turn the tide on this issue.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7B2A0-EF10-47B2-942D-42B05880FAD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989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still need you</a:t>
            </a:r>
            <a:endParaRPr lang="en-US" b="1" dirty="0">
              <a:cs typeface="Calibri"/>
            </a:endParaRPr>
          </a:p>
          <a:p>
            <a:r>
              <a:rPr lang="en-US" i="1" dirty="0"/>
              <a:t>Presented by United Way Staff – 30 Sec</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type of supports and services enabled through participation in workplace giving.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 </a:t>
            </a:r>
          </a:p>
          <a:p>
            <a:pPr>
              <a:defRPr/>
            </a:pPr>
            <a:r>
              <a:rPr lang="en-US" i="1" dirty="0">
                <a:ln cmpd="sng">
                  <a:noFill/>
                </a:ln>
                <a:latin typeface="Arial"/>
                <a:cs typeface="Arial"/>
              </a:rPr>
              <a:t>When</a:t>
            </a:r>
            <a:r>
              <a:rPr lang="en-US" i="1" dirty="0">
                <a:ln cmpd="sng">
                  <a:noFill/>
                </a:ln>
                <a:solidFill>
                  <a:srgbClr val="000000"/>
                </a:solidFill>
                <a:latin typeface="Arial"/>
                <a:cs typeface="Arial"/>
              </a:rPr>
              <a:t> you give to United Way, you help support an end to homelessness – not just in the short-term but also an end to long-term persistent homelessness.  </a:t>
            </a:r>
          </a:p>
          <a:p>
            <a:pPr>
              <a:defRPr/>
            </a:pPr>
            <a:r>
              <a:rPr lang="en-US" i="1" dirty="0">
                <a:ln cmpd="sng">
                  <a:noFill/>
                </a:ln>
                <a:solidFill>
                  <a:srgbClr val="000000"/>
                </a:solidFill>
                <a:latin typeface="Arial"/>
                <a:cs typeface="Arial"/>
              </a:rPr>
              <a:t>As a result of many factors, we are seeing a rise in street homelessness in our region and a steep rise in the duration of homelessness.  Rising housing costs and lower vacancy rates has made it much more difficult for people to maintain safe housing or re-enter housing after an episode of homelessness.  </a:t>
            </a:r>
          </a:p>
          <a:p>
            <a:pPr>
              <a:defRPr/>
            </a:pPr>
            <a:endParaRPr lang="en-US" i="1" dirty="0">
              <a:ln cmpd="sng">
                <a:noFill/>
              </a:ln>
              <a:solidFill>
                <a:srgbClr val="000000"/>
              </a:solidFill>
              <a:latin typeface="Arial"/>
              <a:cs typeface="Arial"/>
            </a:endParaRPr>
          </a:p>
          <a:p>
            <a:pPr>
              <a:defRPr/>
            </a:pPr>
            <a:r>
              <a:rPr lang="en-US" i="1" dirty="0">
                <a:ln cmpd="sng">
                  <a:noFill/>
                </a:ln>
                <a:solidFill>
                  <a:srgbClr val="000000"/>
                </a:solidFill>
                <a:latin typeface="Arial"/>
                <a:cs typeface="Arial"/>
              </a:rPr>
              <a:t>As a United Way we are committed not only to supporting access to important emergency services (like shelters, out-reach and drop-ins) but are also working with community to end homelessness.  We show this support through our involvement in collaborations like </a:t>
            </a:r>
            <a:r>
              <a:rPr lang="en-US" i="1" dirty="0" err="1">
                <a:ln cmpd="sng">
                  <a:noFill/>
                </a:ln>
                <a:solidFill>
                  <a:srgbClr val="000000"/>
                </a:solidFill>
                <a:latin typeface="Arial"/>
                <a:cs typeface="Arial"/>
              </a:rPr>
              <a:t>like</a:t>
            </a:r>
            <a:r>
              <a:rPr lang="en-US" i="1" dirty="0">
                <a:ln cmpd="sng">
                  <a:noFill/>
                </a:ln>
                <a:solidFill>
                  <a:srgbClr val="000000"/>
                </a:solidFill>
                <a:latin typeface="Arial"/>
                <a:cs typeface="Arial"/>
              </a:rPr>
              <a:t> the Mayor’s Taskforce on Homelessness, The Community Action Group and the City of Fredericton’s Affordable Housing Committee.  More specifically, we are proud to fund evidence-based programs proven to end the cycle of homelessness (like Intensive Case Management) and the creation of purpose-built housing for people escaping chronic homelessness.  Communities before us have proven it is possible to end long-term homeless through similar coordinated efforts.  We can and must do better.  </a:t>
            </a:r>
          </a:p>
          <a:p>
            <a:pPr>
              <a:defRPr/>
            </a:pPr>
            <a:endParaRPr lang="en-US" i="1" dirty="0">
              <a:ln cmpd="sng">
                <a:noFill/>
              </a:ln>
              <a:solidFill>
                <a:srgbClr val="000000"/>
              </a:solidFill>
              <a:latin typeface="Arial"/>
              <a:cs typeface="Arial"/>
            </a:endParaRPr>
          </a:p>
          <a:p>
            <a:pPr>
              <a:defRPr/>
            </a:pPr>
            <a:r>
              <a:rPr lang="en-US" i="1" dirty="0">
                <a:ln cmpd="sng">
                  <a:noFill/>
                </a:ln>
                <a:solidFill>
                  <a:srgbClr val="000000"/>
                </a:solidFill>
                <a:latin typeface="Arial"/>
                <a:cs typeface="Arial"/>
              </a:rPr>
              <a:t>However, as we work toward long-term changes we are still seeing growing needs.  For example in the winter of 2018-19, our community had to open its first ‘out of the cold’ shelter (a temporary shelter of last resort)  to help address the urgent need.  Sadly, 100 different people had to access a bed at that out of the cold and sadly, it had to open again in the winter of 2019-2020 – but thankfully, our community rallied together to make this safe port available to people left with no option but to sleep outside or in cars, As a United Way, we were proud to be part of these emergency measures.  </a:t>
            </a:r>
          </a:p>
          <a:p>
            <a:pPr>
              <a:defRPr/>
            </a:pPr>
            <a:endParaRPr lang="en-US" i="1" dirty="0">
              <a:ln cmpd="sng">
                <a:noFill/>
              </a:ln>
              <a:solidFill>
                <a:srgbClr val="000000"/>
              </a:solidFill>
              <a:latin typeface="Arial"/>
              <a:cs typeface="Arial"/>
            </a:endParaRPr>
          </a:p>
          <a:p>
            <a:pPr>
              <a:defRPr/>
            </a:pPr>
            <a:endParaRPr lang="en-US" i="1" dirty="0">
              <a:ln cmpd="sng">
                <a:noFill/>
              </a:ln>
              <a:solidFill>
                <a:srgbClr val="000000"/>
              </a:solidFill>
              <a:latin typeface="Arial"/>
              <a:cs typeface="Arial"/>
            </a:endParaRPr>
          </a:p>
          <a:p>
            <a:pPr>
              <a:defRPr/>
            </a:pPr>
            <a:endParaRPr lang="en-US" i="1" dirty="0">
              <a:ln cmpd="sng">
                <a:noFill/>
              </a:ln>
              <a:solidFill>
                <a:srgbClr val="000000"/>
              </a:solidFill>
              <a:latin typeface="Arial"/>
              <a:cs typeface="Arial"/>
            </a:endParaRPr>
          </a:p>
          <a:p>
            <a:pPr>
              <a:defRPr/>
            </a:pPr>
            <a:r>
              <a:rPr lang="en-US" i="1" dirty="0">
                <a:ln cmpd="sng">
                  <a:noFill/>
                </a:ln>
                <a:solidFill>
                  <a:srgbClr val="000000"/>
                </a:solidFill>
                <a:latin typeface="Arial"/>
                <a:cs typeface="Arial"/>
              </a:rPr>
              <a:t>housing  efforts domestic and sexual violence in our region.  Because your United Way, our region has been able to fund and support many domestic and sexual violence related programs and services that help provide options for people who are being victimized.  </a:t>
            </a:r>
          </a:p>
          <a:p>
            <a:pPr>
              <a:defRPr/>
            </a:pPr>
            <a:r>
              <a:rPr lang="en-US" i="1" dirty="0">
                <a:ln cmpd="sng">
                  <a:noFill/>
                </a:ln>
                <a:solidFill>
                  <a:srgbClr val="000000"/>
                </a:solidFill>
                <a:latin typeface="Arial"/>
                <a:cs typeface="Arial"/>
              </a:rPr>
              <a:t>Not many of us would recognize how great the need is in this area – however….</a:t>
            </a:r>
          </a:p>
          <a:p>
            <a:pPr marL="342900" lvl="0" indent="-342900">
              <a:lnSpc>
                <a:spcPct val="107000"/>
              </a:lnSpc>
              <a:spcBef>
                <a:spcPts val="200"/>
              </a:spcBef>
              <a:buFont typeface="Symbol" panose="05050102010706020507" pitchFamily="18" charset="2"/>
              <a:buChar char=""/>
            </a:pPr>
            <a:r>
              <a:rPr lang="en-CA" sz="1800" b="1" i="0" dirty="0">
                <a:solidFill>
                  <a:srgbClr val="2F5496"/>
                </a:solidFill>
                <a:effectLst/>
                <a:latin typeface="Avenir Next LT Pro" panose="020B0504020202020204" pitchFamily="34" charset="0"/>
                <a:ea typeface="Avenir Next LT Pro" panose="020B0504020202020204" pitchFamily="34" charset="0"/>
                <a:cs typeface="Avenir Next LT Pro" panose="020B0504020202020204" pitchFamily="34" charset="0"/>
              </a:rPr>
              <a:t>In the Atlantic provinces, NB has the highest rate of police-reported cases of IPV (Love Shouldn’t Hurt Campaign, Government of Canada, 2013).</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dirty="0">
                <a:effectLst/>
                <a:latin typeface="Avenir Next LT Pro" panose="020B0504020202020204" pitchFamily="34" charset="0"/>
                <a:ea typeface="Avenir Next LT Pro" panose="020B0504020202020204" pitchFamily="34" charset="0"/>
                <a:cs typeface="Avenir Next LT Pro" panose="020B0504020202020204" pitchFamily="34" charset="0"/>
              </a:rPr>
              <a:t>NB has the highest rate of death from IPV than the other Atlantic provinces (Love Shouldn’t Hurt Campaign, Government of Canada, 2013).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1800" dirty="0">
                <a:effectLst/>
                <a:latin typeface="Avenir Next LT Pro" panose="020B0504020202020204" pitchFamily="34" charset="0"/>
                <a:ea typeface="Avenir Next LT Pro" panose="020B0504020202020204" pitchFamily="34" charset="0"/>
                <a:cs typeface="Avenir Next LT Pro" panose="020B0504020202020204" pitchFamily="34" charset="0"/>
              </a:rPr>
              <a:t>Compared to the rest of Canada, NB has the highest rate of family-related murder-suicides (Love Shouldn’t Hurt Campaign, Government of Canada, 2013).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i="1" dirty="0">
                <a:ln cmpd="sng">
                  <a:noFill/>
                </a:ln>
                <a:solidFill>
                  <a:srgbClr val="000000"/>
                </a:solidFill>
                <a:latin typeface="Arial"/>
                <a:cs typeface="Arial"/>
              </a:rPr>
              <a:t>During the </a:t>
            </a:r>
            <a:r>
              <a:rPr lang="en-US" i="1" dirty="0" err="1">
                <a:ln cmpd="sng">
                  <a:noFill/>
                </a:ln>
                <a:solidFill>
                  <a:srgbClr val="000000"/>
                </a:solidFill>
                <a:latin typeface="Arial"/>
                <a:cs typeface="Arial"/>
              </a:rPr>
              <a:t>Covid</a:t>
            </a:r>
            <a:r>
              <a:rPr lang="en-US" i="1" dirty="0">
                <a:ln cmpd="sng">
                  <a:noFill/>
                </a:ln>
                <a:solidFill>
                  <a:srgbClr val="000000"/>
                </a:solidFill>
                <a:latin typeface="Arial"/>
                <a:cs typeface="Arial"/>
              </a:rPr>
              <a:t> 19 lockdown many of our partners reported sharp increases in domestic violence related crisis calls in our region – the need is great but so too is our ability to turn the tide on this issue.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7B2A0-EF10-47B2-942D-42B05880FAD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74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still need you</a:t>
            </a:r>
            <a:endParaRPr lang="en-US" b="1" dirty="0">
              <a:cs typeface="Calibri"/>
            </a:endParaRPr>
          </a:p>
          <a:p>
            <a:r>
              <a:rPr lang="en-US" i="1" dirty="0"/>
              <a:t>Presented by United Way Staff – 30 Sec</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type of supports and services enabled through participation in workplace giving.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n cmpd="sng">
                  <a:noFill/>
                </a:ln>
                <a:latin typeface="Arial"/>
                <a:cs typeface="Arial"/>
              </a:rPr>
              <a:t>When</a:t>
            </a:r>
            <a:r>
              <a:rPr lang="en-US" b="0" i="1" dirty="0">
                <a:ln cmpd="sng">
                  <a:noFill/>
                </a:ln>
                <a:solidFill>
                  <a:srgbClr val="000000"/>
                </a:solidFill>
                <a:latin typeface="Arial"/>
                <a:cs typeface="Arial"/>
              </a:rPr>
              <a:t> you give to United Way, you are also helping kids be all they can be. </a:t>
            </a:r>
            <a:r>
              <a:rPr lang="en-US" sz="18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Today’s kids are tomorrow’s leaders. When kids grow up emotionally and socially healthy, it carves the way for a brighter future, benefiting our entire community. A child’s future health, learning, and </a:t>
            </a:r>
            <a:r>
              <a:rPr lang="en-US" sz="1800" b="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behaviour</a:t>
            </a:r>
            <a:r>
              <a:rPr lang="en-US" sz="18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begin to develop in their early years, so failure to reach developmental milestones—such as the ability to communicate, regulate emotions, and maintain relationships—can have long-term effects on a child’s confidence and competency to succeed.  Despite how vitally important children are to our shared-welling being, an alarming number of children are facing incredible barriers to success.  For instance, here in NB is almost 17% higher than the national average (21.7% NB Child Poverty Rate) with some </a:t>
            </a:r>
            <a:r>
              <a:rPr lang="en-US" sz="1800" b="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neighbourhoods</a:t>
            </a:r>
            <a:r>
              <a:rPr lang="en-US" sz="18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communities and populations much higher than that – for instance, the most recent census shows us that 37% of Indigenous children in NB are living in poverty – many would be shocked to learn that 48% of children in Fredericton’s Ward 4 are living in poverty.  For this reason, key investments are needed in priority populations and </a:t>
            </a:r>
            <a:r>
              <a:rPr lang="en-US" sz="1800" b="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neighbourhoods</a:t>
            </a:r>
            <a:r>
              <a:rPr lang="en-US" sz="18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ensure we help children reach their fullest potential.  We are proud to support programming that not only helps kids and families overcome economic barriers but programming that promote inclusion of children with special needs.  This is important and valuable work.  </a:t>
            </a:r>
            <a:endParaRPr lang="en-CA" sz="1800" b="0" i="1"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b="0" i="1" dirty="0">
              <a:ln cmpd="sng">
                <a:noFill/>
              </a:ln>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7B2A0-EF10-47B2-942D-42B05880FAD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6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Housekeeping &amp; Welcome</a:t>
            </a:r>
            <a:endParaRPr lang="en-US" b="1" dirty="0">
              <a:cs typeface="Calibri"/>
            </a:endParaRPr>
          </a:p>
          <a:p>
            <a:r>
              <a:rPr lang="en-US" i="1" dirty="0"/>
              <a:t>Presented by ECC –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Facilitator note: </a:t>
            </a:r>
            <a:r>
              <a:rPr lang="en-US" i="1" dirty="0"/>
              <a:t>Adjust housekeeping items as per your workplace remote meeting policy or cultural norms</a:t>
            </a: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provide instruction as people are joining</a:t>
            </a:r>
            <a:endParaRPr lang="en-US" dirty="0">
              <a:cs typeface="Calibri"/>
            </a:endParaRPr>
          </a:p>
          <a:p>
            <a:pPr marL="171450" indent="-171450">
              <a:buFont typeface="Arial" panose="020B0604020202020204" pitchFamily="34" charset="0"/>
              <a:buChar char="•"/>
            </a:pPr>
            <a:r>
              <a:rPr lang="en-US" dirty="0"/>
              <a:t>To set ground rules how individuals are meant to interact during this meeting</a:t>
            </a:r>
            <a:endParaRPr lang="en-US" dirty="0">
              <a:cs typeface="Calibri"/>
            </a:endParaRPr>
          </a:p>
          <a:p>
            <a:pPr marL="171450" indent="-171450">
              <a:buFont typeface="Arial" panose="020B0604020202020204" pitchFamily="34" charset="0"/>
              <a:buChar char="•"/>
            </a:pPr>
            <a:r>
              <a:rPr lang="en-US" dirty="0"/>
              <a:t>To give participants time to test their audio/video set up</a:t>
            </a:r>
            <a:endParaRPr lang="en-US" dirty="0">
              <a:cs typeface="Calibri"/>
            </a:endParaRPr>
          </a:p>
          <a:p>
            <a:pPr marL="171450" indent="-171450">
              <a:buFont typeface="Arial" panose="020B0604020202020204" pitchFamily="34" charset="0"/>
              <a:buChar char="•"/>
            </a:pPr>
            <a:r>
              <a:rPr lang="en-US" dirty="0"/>
              <a:t>To welcome and thank participants to set the tone for an exciting and fun campaign</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r>
              <a:rPr lang="en-US" i="1" dirty="0"/>
              <a:t>Thank you for joining us today! </a:t>
            </a:r>
          </a:p>
          <a:p>
            <a:r>
              <a:rPr lang="en-US" i="1" dirty="0">
                <a:cs typeface="Calibri"/>
              </a:rPr>
              <a:t>We will be starting shortly, we will just give everyone a few minutes to ensure their video and audio is working, and to locate the meeting controls (mute, video, hand raise)</a:t>
            </a:r>
          </a:p>
          <a:p>
            <a:endParaRPr lang="en-US" i="1" dirty="0">
              <a:cs typeface="Calibri"/>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2</a:t>
            </a:fld>
            <a:endParaRPr lang="en-CA"/>
          </a:p>
        </p:txBody>
      </p:sp>
    </p:spTree>
    <p:extLst>
      <p:ext uri="{BB962C8B-B14F-4D97-AF65-F5344CB8AC3E}">
        <p14:creationId xmlns:p14="http://schemas.microsoft.com/office/powerpoint/2010/main" val="2705570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promise to you</a:t>
            </a:r>
            <a:endParaRPr lang="en-US" b="1" dirty="0">
              <a:cs typeface="Calibri"/>
            </a:endParaRPr>
          </a:p>
          <a:p>
            <a:r>
              <a:rPr lang="en-US" i="1" dirty="0"/>
              <a:t>Presented by United Way Staff –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facing our community and what United Way is doing to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ln cmpd="sng">
                  <a:noFill/>
                </a:ln>
                <a:solidFill>
                  <a:srgbClr val="DA291C"/>
                </a:solidFill>
                <a:latin typeface="Arial" panose="020B0604020202020204" pitchFamily="34" charset="0"/>
                <a:cs typeface="Arial" panose="020B0604020202020204" pitchFamily="34" charset="0"/>
              </a:rPr>
              <a:t>United Way is committed to putting your donations to work in the most effective way possible, putting your</a:t>
            </a:r>
            <a:r>
              <a:rPr lang="en-US" sz="1200" b="0" i="1" kern="1200" dirty="0">
                <a:solidFill>
                  <a:schemeClr val="tx1"/>
                </a:solidFill>
                <a:effectLst/>
                <a:latin typeface="+mn-lt"/>
                <a:ea typeface="+mn-ea"/>
                <a:cs typeface="+mn-cs"/>
              </a:rPr>
              <a:t> dollars to work in the community when, and where, they’re needed most. We’ll continue to provide a vital continuum of care for people and families whose lives have been turned upside down by this global crisis. We’ll respond, in real-time, to urgent needs on the ground, and plan for future challenges. We will continue to: </a:t>
            </a:r>
            <a:endParaRPr lang="en-CA" sz="1200" b="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1" kern="1200" dirty="0">
                <a:solidFill>
                  <a:schemeClr val="tx1"/>
                </a:solidFill>
                <a:effectLst/>
                <a:latin typeface="+mn-lt"/>
                <a:ea typeface="+mn-ea"/>
                <a:cs typeface="+mn-cs"/>
              </a:rPr>
              <a:t>Partner with local government and our network of agencies to ensure there are no gaps in services or needs unmet </a:t>
            </a:r>
            <a:endParaRPr lang="en-CA" sz="1200" b="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1" kern="1200" dirty="0">
                <a:solidFill>
                  <a:schemeClr val="tx1"/>
                </a:solidFill>
                <a:effectLst/>
                <a:latin typeface="+mn-lt"/>
                <a:ea typeface="+mn-ea"/>
                <a:cs typeface="+mn-cs"/>
              </a:rPr>
              <a:t>Provide funding to our agencies so they have the resources they need to keep doors open and meet rising demand, and provide support, guidance, and training to help them navigate challenges through this time.   </a:t>
            </a:r>
            <a:endParaRPr lang="en-CA" sz="1200" b="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1" kern="1200" dirty="0">
                <a:solidFill>
                  <a:schemeClr val="tx1"/>
                </a:solidFill>
                <a:effectLst/>
                <a:latin typeface="+mn-lt"/>
                <a:ea typeface="+mn-ea"/>
                <a:cs typeface="+mn-cs"/>
              </a:rPr>
              <a:t>Act as a trusted partner in administering federal funding </a:t>
            </a:r>
            <a:endParaRPr lang="en-CA" sz="1200" b="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1" kern="1200" dirty="0">
                <a:solidFill>
                  <a:schemeClr val="tx1"/>
                </a:solidFill>
                <a:effectLst/>
                <a:latin typeface="+mn-lt"/>
                <a:ea typeface="+mn-ea"/>
                <a:cs typeface="+mn-cs"/>
              </a:rPr>
              <a:t>Leverage research and policy insights to ensure strategic action in our communities and ensure the long-term strength and prosperity of the people and communities we serve. </a:t>
            </a:r>
          </a:p>
          <a:p>
            <a:pPr marL="171450" lvl="0" indent="-171450">
              <a:buFont typeface="Arial" panose="020B0604020202020204" pitchFamily="34" charset="0"/>
              <a:buChar char="•"/>
            </a:pPr>
            <a:r>
              <a:rPr lang="en-US" sz="1200" b="0" i="1" kern="1200" dirty="0">
                <a:solidFill>
                  <a:schemeClr val="tx1"/>
                </a:solidFill>
                <a:effectLst/>
                <a:latin typeface="+mn-lt"/>
                <a:ea typeface="+mn-ea"/>
                <a:cs typeface="+mn-cs"/>
              </a:rPr>
              <a:t>Continue to bring to light and advocate for change in the #unignorable issues facing out region.  </a:t>
            </a:r>
            <a:endParaRPr lang="en-CA"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ln cmpd="sng">
                <a:noFill/>
              </a:ln>
              <a:solidFill>
                <a:srgbClr val="DA291C"/>
              </a:solidFill>
              <a:latin typeface="Arial" panose="020B0604020202020204" pitchFamily="34" charset="0"/>
              <a:cs typeface="Arial" panose="020B0604020202020204" pitchFamily="34" charset="0"/>
            </a:endParaRPr>
          </a:p>
          <a:p>
            <a:endParaRPr lang="en-CA" b="0" i="1" dirty="0"/>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20</a:t>
            </a:fld>
            <a:endParaRPr lang="en-CA"/>
          </a:p>
        </p:txBody>
      </p:sp>
    </p:spTree>
    <p:extLst>
      <p:ext uri="{BB962C8B-B14F-4D97-AF65-F5344CB8AC3E}">
        <p14:creationId xmlns:p14="http://schemas.microsoft.com/office/powerpoint/2010/main" val="1204801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Give Generously</a:t>
            </a:r>
            <a:endParaRPr lang="en-US" b="1" dirty="0">
              <a:cs typeface="Calibri"/>
            </a:endParaRPr>
          </a:p>
          <a:p>
            <a:r>
              <a:rPr lang="en-US" i="1" dirty="0"/>
              <a:t>Presented by CEO/ECC – 1 minutes</a:t>
            </a:r>
            <a:endParaRPr lang="en-US" i="1"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make a clear call to action for giving to United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provide the CEO and ECC the opportunity to thank employees for their participation</a:t>
            </a:r>
            <a:endParaRPr lang="en-US" dirty="0">
              <a:cs typeface="Calibri"/>
            </a:endParaRP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b="1" dirty="0"/>
              <a:t>Sample script</a:t>
            </a:r>
            <a:endParaRPr lang="en-US" b="1" dirty="0">
              <a:cs typeface="Calibri"/>
            </a:endParaRPr>
          </a:p>
          <a:p>
            <a:r>
              <a:rPr lang="en-US" i="1" dirty="0"/>
              <a:t>Thank you for joining us today! </a:t>
            </a:r>
          </a:p>
          <a:p>
            <a:r>
              <a:rPr lang="en-CA" i="1" dirty="0"/>
              <a:t>By participating in our fundraising campaign, </a:t>
            </a:r>
            <a:r>
              <a:rPr lang="en-US" i="1" dirty="0"/>
              <a:t>you are helping people who need it most, connecting them to the resources and supports they need to thrive. </a:t>
            </a:r>
          </a:p>
          <a:p>
            <a:r>
              <a:rPr lang="en-US" i="1" dirty="0"/>
              <a:t>Now more than ever, it is important that we come together as a community – United Ways not only fund vital programs, but they also give us as individuals an avenue to come together in a ‘united way’ to support collective investments in our local community.   When you receive your link to donate, your gift will help us to continue to play this much needed role in our region.  </a:t>
            </a:r>
          </a:p>
          <a:p>
            <a:r>
              <a:rPr lang="en-US" i="1" dirty="0"/>
              <a:t>Thank you again for your time and participation, and I look forward to celebrating our fundraising success!</a:t>
            </a:r>
          </a:p>
          <a:p>
            <a:pPr marL="0" indent="0">
              <a:buFont typeface="Arial" panose="020B0604020202020204" pitchFamily="34" charset="0"/>
              <a:buNone/>
            </a:pPr>
            <a:endParaRPr lang="en-US" dirty="0">
              <a:cs typeface="Calibri"/>
            </a:endParaRPr>
          </a:p>
          <a:p>
            <a:pPr>
              <a:defRPr/>
            </a:pPr>
            <a:endParaRPr lang="en-US" b="1" dirty="0"/>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21</a:t>
            </a:fld>
            <a:endParaRPr lang="en-CA"/>
          </a:p>
        </p:txBody>
      </p:sp>
    </p:spTree>
    <p:extLst>
      <p:ext uri="{BB962C8B-B14F-4D97-AF65-F5344CB8AC3E}">
        <p14:creationId xmlns:p14="http://schemas.microsoft.com/office/powerpoint/2010/main" val="61935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steps / Campaign Schedule</a:t>
            </a:r>
            <a:endParaRPr lang="en-US" b="1" dirty="0">
              <a:cs typeface="Calibri"/>
            </a:endParaRPr>
          </a:p>
          <a:p>
            <a:r>
              <a:rPr lang="en-US" i="1" dirty="0"/>
              <a:t>Presented by ECC – 1 minute</a:t>
            </a:r>
          </a:p>
          <a:p>
            <a:endParaRPr lang="en-US" dirty="0"/>
          </a:p>
          <a:p>
            <a:r>
              <a:rPr lang="en-US" b="1" u="sng" dirty="0"/>
              <a:t>Objective</a:t>
            </a:r>
            <a:endParaRPr lang="en-US" b="1" u="sng" dirty="0">
              <a:cs typeface="Calibri"/>
            </a:endParaRPr>
          </a:p>
          <a:p>
            <a:pPr marL="171450" indent="-171450">
              <a:buFont typeface="Arial" panose="020B0604020202020204" pitchFamily="34" charset="0"/>
              <a:buChar char="•"/>
            </a:pPr>
            <a:r>
              <a:rPr lang="en-US" dirty="0"/>
              <a:t>To provide next steps/instructions on how to give and participate in campaign</a:t>
            </a:r>
          </a:p>
          <a:p>
            <a:endParaRPr lang="en-US" dirty="0"/>
          </a:p>
          <a:p>
            <a:pPr marL="0" indent="0">
              <a:buFont typeface="Arial" panose="020B0604020202020204" pitchFamily="34" charset="0"/>
              <a:buNone/>
            </a:pPr>
            <a:r>
              <a:rPr lang="en-US" b="1" dirty="0"/>
              <a:t>Sample script</a:t>
            </a:r>
            <a:endParaRPr lang="en-US" b="1" dirty="0">
              <a:cs typeface="Calibri"/>
            </a:endParaRPr>
          </a:p>
          <a:p>
            <a:r>
              <a:rPr lang="en-CA" b="0" i="1" dirty="0">
                <a:cs typeface="Calibri"/>
              </a:rPr>
              <a:t>We hope you will join us in making a difference in our community. In a time when so many are struggling, we are fortunate to be able to give back. Every dollar donated and every minute spent has the ability to make a real and tangible difference in the lives of so many. And this year, even if we are working remotely, there are lots of ways you can join us in helping others, including learning more about community issues, participating in activities and events and making a donation, if you are able to do so. This year, I will be making a donation because </a:t>
            </a:r>
            <a:r>
              <a:rPr lang="en-CA" b="1" i="1" dirty="0">
                <a:cs typeface="Calibri"/>
              </a:rPr>
              <a:t>[insert personal reasons for giving]</a:t>
            </a:r>
            <a:r>
              <a:rPr lang="en-CA" b="0" i="1" dirty="0">
                <a:cs typeface="Calibri"/>
              </a:rPr>
              <a:t> and I hope you will too. </a:t>
            </a:r>
          </a:p>
        </p:txBody>
      </p:sp>
      <p:sp>
        <p:nvSpPr>
          <p:cNvPr id="4" name="Slide Number Placeholder 3"/>
          <p:cNvSpPr>
            <a:spLocks noGrp="1"/>
          </p:cNvSpPr>
          <p:nvPr>
            <p:ph type="sldNum" sz="quarter" idx="5"/>
          </p:nvPr>
        </p:nvSpPr>
        <p:spPr/>
        <p:txBody>
          <a:bodyPr/>
          <a:lstStyle/>
          <a:p>
            <a:fld id="{D037B2A0-EF10-47B2-942D-42B05880FADF}" type="slidenum">
              <a:rPr lang="en-CA" smtClean="0"/>
              <a:t>22</a:t>
            </a:fld>
            <a:endParaRPr lang="en-CA"/>
          </a:p>
        </p:txBody>
      </p:sp>
    </p:spTree>
    <p:extLst>
      <p:ext uri="{BB962C8B-B14F-4D97-AF65-F5344CB8AC3E}">
        <p14:creationId xmlns:p14="http://schemas.microsoft.com/office/powerpoint/2010/main" val="247967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07125" cy="3490913"/>
          </a:xfrm>
        </p:spPr>
      </p:sp>
      <p:sp>
        <p:nvSpPr>
          <p:cNvPr id="3" name="Notes Placeholder 2"/>
          <p:cNvSpPr>
            <a:spLocks noGrp="1"/>
          </p:cNvSpPr>
          <p:nvPr>
            <p:ph type="body" idx="1"/>
          </p:nvPr>
        </p:nvSpPr>
        <p:spPr/>
        <p:txBody>
          <a:bodyPr/>
          <a:lstStyle/>
          <a:p>
            <a:r>
              <a:rPr lang="en-US" b="1" dirty="0"/>
              <a:t>Thank you</a:t>
            </a:r>
            <a:endParaRPr lang="en-US" b="1" dirty="0">
              <a:cs typeface="Calibri"/>
            </a:endParaRPr>
          </a:p>
          <a:p>
            <a:r>
              <a:rPr lang="en-US" i="1" dirty="0"/>
              <a:t>Presented by ECC – 1 minute</a:t>
            </a:r>
          </a:p>
          <a:p>
            <a:endParaRPr lang="en-US" dirty="0"/>
          </a:p>
          <a:p>
            <a:r>
              <a:rPr lang="en-US" b="1" u="sng" dirty="0"/>
              <a:t>Objective</a:t>
            </a:r>
            <a:endParaRPr lang="en-US" b="1" u="sng" dirty="0">
              <a:cs typeface="Calibri"/>
            </a:endParaRPr>
          </a:p>
          <a:p>
            <a:pPr marL="171450" indent="-171450">
              <a:buFont typeface="Arial" panose="020B0604020202020204" pitchFamily="34" charset="0"/>
              <a:buChar char="•"/>
            </a:pPr>
            <a:r>
              <a:rPr lang="en-US" dirty="0"/>
              <a:t>To thank participants for attending</a:t>
            </a:r>
          </a:p>
          <a:p>
            <a:pPr marL="171450" indent="-171450">
              <a:buFont typeface="Arial" panose="020B0604020202020204" pitchFamily="34" charset="0"/>
              <a:buChar char="•"/>
            </a:pPr>
            <a:r>
              <a:rPr lang="en-US" dirty="0"/>
              <a:t>To let them know their pledge link will be arriving in their inboxes shortly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Sample script</a:t>
            </a:r>
            <a:endParaRPr lang="en-US" b="1" dirty="0">
              <a:cs typeface="Calibri"/>
            </a:endParaRPr>
          </a:p>
          <a:p>
            <a:r>
              <a:rPr lang="en-CA" b="0" i="1" dirty="0">
                <a:cs typeface="Calibri"/>
              </a:rPr>
              <a:t>Thank you to all who joined us today and helped us better understand our community and what we can do to make a difference. United Way plays a critical role in maintaining the social safety net that so many rely on. By partnering with them on this campaign, we are also helping to make this vital network of support stronger, so it’s there for those that need it, today and in the years to come. </a:t>
            </a:r>
          </a:p>
          <a:p>
            <a:endParaRPr lang="en-CA" b="0"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cs typeface="Calibri"/>
              </a:rPr>
              <a:t>Facilitator note: </a:t>
            </a:r>
            <a:r>
              <a:rPr lang="en-US" sz="1200" b="0" i="0" u="none" kern="1200" dirty="0">
                <a:solidFill>
                  <a:schemeClr val="tx1"/>
                </a:solidFill>
                <a:effectLst/>
                <a:latin typeface="+mn-lt"/>
                <a:ea typeface="+mn-ea"/>
                <a:cs typeface="+mn-cs"/>
              </a:rPr>
              <a:t>With remaining time, the floor can be opened for questions about the company’s campaign, or questions about United Way’s work (United Way staff can help answer these questions).</a:t>
            </a:r>
            <a:r>
              <a:rPr lang="en-US" b="0" i="0" dirty="0"/>
              <a:t> </a:t>
            </a:r>
            <a:endParaRPr lang="en-CA" dirty="0"/>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fld id="{7CAE87D6-904B-4575-9E79-FA9F5F7A8AA6}" type="slidenum">
              <a:rPr lang="en-CA" smtClean="0"/>
              <a:pPr/>
              <a:t>23</a:t>
            </a:fld>
            <a:endParaRPr lang="en-CA"/>
          </a:p>
        </p:txBody>
      </p:sp>
    </p:spTree>
    <p:extLst>
      <p:ext uri="{BB962C8B-B14F-4D97-AF65-F5344CB8AC3E}">
        <p14:creationId xmlns:p14="http://schemas.microsoft.com/office/powerpoint/2010/main" val="185147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from the ECC</a:t>
            </a:r>
            <a:endParaRPr lang="en-US" b="1" dirty="0">
              <a:cs typeface="Calibri"/>
            </a:endParaRPr>
          </a:p>
          <a:p>
            <a:r>
              <a:rPr lang="en-US" i="1" dirty="0"/>
              <a:t>Presented by ECC – 30 Sec</a:t>
            </a:r>
            <a:endParaRPr lang="en-US" i="1"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introduce yourself as the Employee Campaign Chair (ECC), and share your role in campaign</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To introduce your United Way Staff Partner</a:t>
            </a:r>
          </a:p>
          <a:p>
            <a:endParaRPr lang="en-US" dirty="0"/>
          </a:p>
          <a:p>
            <a:pPr marL="0" indent="0">
              <a:buFont typeface="Arial" panose="020B0604020202020204" pitchFamily="34" charset="0"/>
              <a:buNone/>
            </a:pPr>
            <a:r>
              <a:rPr lang="en-US" b="1" dirty="0"/>
              <a:t>Sample script</a:t>
            </a:r>
            <a:endParaRPr lang="en-US" b="1" dirty="0">
              <a:cs typeface="Calibri"/>
            </a:endParaRPr>
          </a:p>
          <a:p>
            <a:r>
              <a:rPr lang="en-US" i="1" dirty="0"/>
              <a:t>Thank you for joining us today! </a:t>
            </a:r>
            <a:endParaRPr lang="en-US" i="1" dirty="0">
              <a:cs typeface="Calibri"/>
            </a:endParaRPr>
          </a:p>
          <a:p>
            <a:r>
              <a:rPr lang="en-US" i="1" dirty="0">
                <a:cs typeface="Calibri"/>
              </a:rPr>
              <a:t>My name is [Your Name Here] and with me today is [UW Partner Name]. We’re excited to welcome you to our 2020 Fundraising Campaign!</a:t>
            </a:r>
          </a:p>
          <a:p>
            <a:r>
              <a:rPr lang="en-US" i="1" dirty="0">
                <a:cs typeface="Calibri"/>
              </a:rPr>
              <a:t>I am proud to chair our organization’s campaign this year. Things might look a little different this campaign, but we’re excited to provide new and creative ways in which we will bring our colleagues together and make a positive impact in our community.</a:t>
            </a:r>
          </a:p>
          <a:p>
            <a:r>
              <a:rPr lang="en-US" i="1" dirty="0">
                <a:cs typeface="Calibri"/>
              </a:rPr>
              <a:t>We have a busy agenda today…</a:t>
            </a:r>
            <a:r>
              <a:rPr lang="en-US" b="1" i="1" dirty="0">
                <a:cs typeface="Calibri"/>
              </a:rPr>
              <a:t>Next Slide</a:t>
            </a:r>
          </a:p>
          <a:p>
            <a:endParaRPr lang="en-CA" b="1" dirty="0">
              <a:cs typeface="Calibri"/>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3</a:t>
            </a:fld>
            <a:endParaRPr lang="en-CA"/>
          </a:p>
        </p:txBody>
      </p:sp>
    </p:spTree>
    <p:extLst>
      <p:ext uri="{BB962C8B-B14F-4D97-AF65-F5344CB8AC3E}">
        <p14:creationId xmlns:p14="http://schemas.microsoft.com/office/powerpoint/2010/main" val="147011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Agenda</a:t>
            </a:r>
            <a:endParaRPr lang="en-US" b="1" dirty="0">
              <a:cs typeface="Calibri"/>
            </a:endParaRPr>
          </a:p>
          <a:p>
            <a:r>
              <a:rPr lang="en-US" i="1" dirty="0"/>
              <a:t>Presented by ECC – 1 minutes</a:t>
            </a:r>
            <a:endParaRPr lang="en-US" i="1"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outline meeting topics and speakers that will be covered throughout the duration of the meeting</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r>
              <a:rPr lang="en-US" i="1" dirty="0"/>
              <a:t>We will begin with a welcome from our CEO, followed by an activity to help us understand the challenges our communities are facing today.</a:t>
            </a:r>
          </a:p>
          <a:p>
            <a:r>
              <a:rPr lang="en-US" i="1" dirty="0">
                <a:cs typeface="Calibri"/>
              </a:rPr>
              <a:t>Next we’ll hear a story from a community member who has been personally impacted by United Way, and some final thoughts before we close.</a:t>
            </a:r>
          </a:p>
          <a:p>
            <a:r>
              <a:rPr lang="en-US" i="1" dirty="0">
                <a:cs typeface="Calibri"/>
              </a:rPr>
              <a:t>Before we get started, I’d like to turn it over to our CEO, [Name]. </a:t>
            </a:r>
            <a:r>
              <a:rPr lang="en-US" b="1" i="1" dirty="0">
                <a:cs typeface="Calibri"/>
              </a:rPr>
              <a:t>Next Slide.</a:t>
            </a:r>
            <a:endParaRPr lang="en-US" i="1" dirty="0">
              <a:cs typeface="Calibri"/>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4</a:t>
            </a:fld>
            <a:endParaRPr lang="en-CA"/>
          </a:p>
        </p:txBody>
      </p:sp>
    </p:spTree>
    <p:extLst>
      <p:ext uri="{BB962C8B-B14F-4D97-AF65-F5344CB8AC3E}">
        <p14:creationId xmlns:p14="http://schemas.microsoft.com/office/powerpoint/2010/main" val="175774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from the CEO</a:t>
            </a:r>
            <a:endParaRPr lang="en-US" b="1" dirty="0">
              <a:cs typeface="Calibri"/>
            </a:endParaRPr>
          </a:p>
          <a:p>
            <a:r>
              <a:rPr lang="en-US" i="1" dirty="0"/>
              <a:t>Presented by CEO – 2-5 minutes </a:t>
            </a:r>
          </a:p>
          <a:p>
            <a:r>
              <a:rPr lang="en-US" i="1" dirty="0"/>
              <a:t>Facilitator note: Adjust the timing as required. If the CEO is unavailable, have a senior leader in your organization take on this role instead. </a:t>
            </a: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talk about why your organization has chosen to partner with United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talk about the urgency and importance of running a fundraising campaign at this time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r>
              <a:rPr lang="en-US" i="1" dirty="0"/>
              <a:t>Welcome to our 2020 Campaign; thank you for joining us today! Although I wish the circumstances were different and we could gather in person, I am so pleased to see so many of your faces on screen.</a:t>
            </a:r>
          </a:p>
          <a:p>
            <a:r>
              <a:rPr lang="en-US" i="1" dirty="0"/>
              <a:t>As many of you know, I am a strong believer in United Way’s work and I am proud to be part of an organization that partners so closely to make an impact in community.</a:t>
            </a:r>
          </a:p>
          <a:p>
            <a:endParaRPr lang="en-US" i="1" dirty="0"/>
          </a:p>
          <a:p>
            <a:pPr marL="0" indent="0">
              <a:buFont typeface="Arial,Sans-Serif"/>
              <a:buNone/>
              <a:defRPr/>
            </a:pPr>
            <a:r>
              <a:rPr lang="en-US" i="1" dirty="0"/>
              <a:t>We all know that poverty is hurting our community and undercutting what we stand for. Our social safety net was already stretched thin before the onset of COVID-19, and in the last several months we’ve seen our most vulnerable put at even more risk.</a:t>
            </a:r>
          </a:p>
          <a:p>
            <a:pPr marL="0" indent="0">
              <a:buFont typeface="Arial,Sans-Serif"/>
              <a:buNone/>
              <a:defRPr/>
            </a:pPr>
            <a:endParaRPr lang="en-US" i="1" dirty="0"/>
          </a:p>
          <a:p>
            <a:pPr marL="0" indent="0">
              <a:buFont typeface="Arial,Sans-Serif"/>
              <a:buNone/>
              <a:defRPr/>
            </a:pPr>
            <a:r>
              <a:rPr lang="en-US" i="1" dirty="0"/>
              <a:t>Here at home, we’ve seen demand for community services skyrocket since the beginning of the crisis; the need for food, safe housing, mental health counselling and employment supports has increased even more due to the pandemic. And that need will continue as we help people get back on their feet, and shift from emergency response to long-term recovery.</a:t>
            </a:r>
          </a:p>
          <a:p>
            <a:pPr marL="171450" indent="-171450">
              <a:buFont typeface="Arial,Sans-Serif"/>
              <a:buChar char="•"/>
              <a:defRPr/>
            </a:pPr>
            <a:endParaRPr lang="en-US" dirty="0"/>
          </a:p>
          <a:p>
            <a:pPr marL="0" indent="0">
              <a:buFont typeface="Arial,Sans-Serif"/>
              <a:buNone/>
              <a:defRPr/>
            </a:pPr>
            <a:r>
              <a:rPr lang="en-US" i="1" dirty="0"/>
              <a:t>I am inspired by our response as a nation; we have come together in big ways and small to support one another during this pandemic. Whether it’s helping an elderly neighbor pick up groceries or sewing cloth masks at home, everyone is stepping up and doing what they can to ensure nobody is left behind.</a:t>
            </a:r>
          </a:p>
          <a:p>
            <a:pPr marL="0" indent="0">
              <a:buFont typeface="Arial,Sans-Serif"/>
              <a:buNone/>
              <a:defRPr/>
            </a:pPr>
            <a:endParaRPr lang="en-US" dirty="0"/>
          </a:p>
          <a:p>
            <a:pPr marL="0" indent="0">
              <a:buFont typeface="Arial,Sans-Serif"/>
              <a:buNone/>
              <a:defRPr/>
            </a:pPr>
            <a:r>
              <a:rPr lang="en-US" i="1" dirty="0"/>
              <a:t>But more needs to be done at the community and systems level. And that’s where our partners at United Way come in. These issues we have seen in the last few months have been ongoing issues and will need to be addressed long after we settle into our new normal.  </a:t>
            </a:r>
          </a:p>
          <a:p>
            <a:pPr marL="0" indent="0">
              <a:buFont typeface="Arial,Sans-Serif"/>
              <a:buNone/>
              <a:defRPr/>
            </a:pPr>
            <a:endParaRPr lang="en-US" dirty="0">
              <a:cs typeface="Calibri"/>
            </a:endParaRPr>
          </a:p>
          <a:p>
            <a:pPr marL="0" indent="0">
              <a:buFont typeface="Arial,Sans-Serif"/>
              <a:buNone/>
              <a:defRPr/>
            </a:pPr>
            <a:r>
              <a:rPr lang="en-US" i="1" dirty="0"/>
              <a:t>I want to take a moment to recognize and thank each and every one of you for stepping up to support United Way every year. Our collective commitment demonstrates our organization’s leadership in communities across Canada, raising over </a:t>
            </a:r>
            <a:r>
              <a:rPr lang="en-US" b="1" i="1" dirty="0">
                <a:highlight>
                  <a:srgbClr val="FFFF00"/>
                </a:highlight>
              </a:rPr>
              <a:t>[DOLLARS RAISED] </a:t>
            </a:r>
            <a:r>
              <a:rPr lang="en-US" i="1" dirty="0"/>
              <a:t>for United Way since </a:t>
            </a:r>
            <a:r>
              <a:rPr lang="en-US" b="1" i="1" dirty="0">
                <a:solidFill>
                  <a:srgbClr val="FF0000"/>
                </a:solidFill>
              </a:rPr>
              <a:t>[DATE].</a:t>
            </a:r>
          </a:p>
          <a:p>
            <a:pPr marL="0" indent="0">
              <a:buFont typeface="Arial,Sans-Serif"/>
              <a:buNone/>
              <a:defRPr/>
            </a:pPr>
            <a:endParaRPr lang="en-US" dirty="0">
              <a:cs typeface="Calibri"/>
            </a:endParaRPr>
          </a:p>
          <a:p>
            <a:pPr marL="0" indent="0">
              <a:buFont typeface="Arial,Sans-Serif"/>
              <a:buNone/>
              <a:defRPr/>
            </a:pPr>
            <a:r>
              <a:rPr lang="en-US" i="1" dirty="0"/>
              <a:t>Thank you again for your personal leadership and generous support of United Way. </a:t>
            </a:r>
          </a:p>
          <a:p>
            <a:pPr marL="0" indent="0">
              <a:buFont typeface="Arial,Sans-Serif"/>
              <a:buNone/>
              <a:defRPr/>
            </a:pPr>
            <a:endParaRPr lang="en-US" i="1" dirty="0">
              <a:cs typeface="Calibri"/>
            </a:endParaRPr>
          </a:p>
          <a:p>
            <a:pPr marL="0" indent="0">
              <a:buFont typeface="Arial,Sans-Serif"/>
              <a:buNone/>
              <a:defRPr/>
            </a:pPr>
            <a:r>
              <a:rPr lang="en-US" i="1" dirty="0"/>
              <a:t>I’d now like to turn it over to [UNITED WAY FUNDRAISER or ECC] to talk to us more about United Way’s vital work in our communities. </a:t>
            </a:r>
          </a:p>
          <a:p>
            <a:pPr marL="0" indent="0">
              <a:buFont typeface="Arial,Sans-Serif"/>
              <a:buNone/>
              <a:defRPr/>
            </a:pPr>
            <a:endParaRPr lang="en-CA" dirty="0"/>
          </a:p>
          <a:p>
            <a:endParaRPr lang="en-US" i="1" dirty="0">
              <a:cs typeface="Calibri"/>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5</a:t>
            </a:fld>
            <a:endParaRPr lang="en-CA"/>
          </a:p>
        </p:txBody>
      </p:sp>
    </p:spTree>
    <p:extLst>
      <p:ext uri="{BB962C8B-B14F-4D97-AF65-F5344CB8AC3E}">
        <p14:creationId xmlns:p14="http://schemas.microsoft.com/office/powerpoint/2010/main" val="44399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 to know our community</a:t>
            </a:r>
            <a:endParaRPr lang="en-US" b="1" dirty="0">
              <a:cs typeface="Calibri"/>
            </a:endParaRPr>
          </a:p>
          <a:p>
            <a:r>
              <a:rPr lang="en-US" i="1" dirty="0"/>
              <a:t>Presented by United Way Staff – 1-2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For the poll, y</a:t>
            </a:r>
            <a:r>
              <a:rPr lang="en-CA" b="0" i="1" u="none" dirty="0" err="1">
                <a:cs typeface="Calibri"/>
              </a:rPr>
              <a:t>ou</a:t>
            </a:r>
            <a:r>
              <a:rPr lang="en-CA" b="0" i="1" u="none" dirty="0">
                <a:cs typeface="Calibri"/>
              </a:rPr>
              <a:t> may select one or more of the sample questions below. Using your remote meeting platform, you may ask individuals to select their response via polling, through the chat, by raising their hands and unmuting themselves to speak, or by using non-verbal feedback (thumbs up, holding up a sign with their answer in view of the camera). Use a method that works within your organization.</a:t>
            </a:r>
          </a:p>
          <a:p>
            <a:pPr>
              <a:defRPr/>
            </a:pPr>
            <a:endParaRPr lang="en-US" b="1" dirty="0"/>
          </a:p>
          <a:p>
            <a:r>
              <a:rPr lang="en-US" b="1" u="sng" dirty="0">
                <a:ea typeface="Geneva"/>
                <a:cs typeface="Calibri"/>
              </a:rPr>
              <a:t>Objective:</a:t>
            </a:r>
            <a:endParaRPr lang="en-US" b="1" u="sng" dirty="0">
              <a:ea typeface="Geneva" charset="0"/>
              <a:cs typeface="Calibri"/>
            </a:endParaRPr>
          </a:p>
          <a:p>
            <a:pPr marL="171450" indent="-171450">
              <a:buFont typeface="Arial"/>
              <a:buChar char="•"/>
            </a:pPr>
            <a:r>
              <a:rPr lang="en-US" b="0" dirty="0">
                <a:ea typeface="Geneva" charset="0"/>
                <a:cs typeface="Calibri"/>
              </a:rPr>
              <a:t>To provide an interactive opportunity to engage staff in community issues and United Way’s work to improve conditions</a:t>
            </a:r>
          </a:p>
          <a:p>
            <a:pPr marL="0" indent="0">
              <a:buFont typeface="Arial"/>
              <a:buNone/>
            </a:pPr>
            <a:endParaRPr lang="en-US" dirty="0">
              <a:ea typeface="Geneva"/>
              <a:cs typeface="Calibri"/>
            </a:endParaRPr>
          </a:p>
          <a:p>
            <a:r>
              <a:rPr lang="en-CA" b="1" dirty="0">
                <a:cs typeface="Calibri"/>
              </a:rPr>
              <a:t>Sample Script (written for ECC):</a:t>
            </a:r>
          </a:p>
          <a:p>
            <a:r>
              <a:rPr lang="en-CA" b="0" i="1" dirty="0">
                <a:cs typeface="Calibri"/>
              </a:rPr>
              <a:t>Thank you [CEO] for having me today. I feel fortunate to be working with an organization so dedicated to supporting our community.</a:t>
            </a:r>
          </a:p>
          <a:p>
            <a:r>
              <a:rPr lang="en-CA" b="0" i="1" dirty="0">
                <a:cs typeface="Calibri"/>
              </a:rPr>
              <a:t>As your Employee Campaign Chair, I’m going to talk to you about the issues facing our community and United Way—with our help—is doing to improve the lives of those around us.</a:t>
            </a:r>
          </a:p>
          <a:p>
            <a:r>
              <a:rPr lang="en-CA" b="0" i="1" dirty="0">
                <a:cs typeface="Calibri"/>
              </a:rPr>
              <a:t>Let’s begin by seeing how well you know our community.</a:t>
            </a:r>
          </a:p>
          <a:p>
            <a:r>
              <a:rPr lang="en-CA" b="0" i="1" dirty="0">
                <a:cs typeface="Calibri"/>
              </a:rPr>
              <a:t>*insert one or more poll questions*</a:t>
            </a:r>
          </a:p>
          <a:p>
            <a:r>
              <a:rPr lang="en-CA" b="0" i="1" dirty="0">
                <a:cs typeface="Calibri"/>
              </a:rPr>
              <a:t>Now let’s dig a bit deeper and learn more about how United Way is supporting the most vulnerable in our communities.</a:t>
            </a:r>
          </a:p>
          <a:p>
            <a:endParaRPr lang="en-CA" b="0" i="1" dirty="0">
              <a:cs typeface="Calibri"/>
            </a:endParaRPr>
          </a:p>
          <a:p>
            <a:r>
              <a:rPr lang="en-US" b="1" u="sng" dirty="0"/>
              <a:t>Sample polling questions</a:t>
            </a:r>
            <a:endParaRPr lang="en-US" dirty="0"/>
          </a:p>
          <a:p>
            <a:pPr marL="228600" indent="-228600">
              <a:buAutoNum type="arabicPeriod"/>
            </a:pPr>
            <a:endParaRPr lang="en-US" dirty="0"/>
          </a:p>
          <a:p>
            <a:pPr marL="228600" indent="-228600">
              <a:buAutoNum type="arabicPeriod"/>
            </a:pPr>
            <a:r>
              <a:rPr lang="en-US" b="1" dirty="0"/>
              <a:t>Most people live in poverty because they do not work.</a:t>
            </a:r>
          </a:p>
          <a:p>
            <a:pPr marL="228600" indent="-228600">
              <a:buAutoNum type="alphaLcPeriod"/>
            </a:pPr>
            <a:r>
              <a:rPr lang="en-US" dirty="0">
                <a:cs typeface="Calibri"/>
              </a:rPr>
              <a:t>True</a:t>
            </a:r>
          </a:p>
          <a:p>
            <a:pPr marL="228600" indent="-228600">
              <a:buAutoNum type="alphaLcPeriod"/>
            </a:pPr>
            <a:r>
              <a:rPr lang="en-US" dirty="0">
                <a:cs typeface="Calibri"/>
              </a:rPr>
              <a:t>False</a:t>
            </a:r>
          </a:p>
          <a:p>
            <a:r>
              <a:rPr lang="en-US" b="1" dirty="0"/>
              <a:t>Answer:</a:t>
            </a:r>
            <a:r>
              <a:rPr lang="en-US" dirty="0"/>
              <a:t> False. Approximately half the people who fall under the poverty line in NB are employed.  United Way funded programs help people find “living wage” work.   </a:t>
            </a:r>
          </a:p>
          <a:p>
            <a:endParaRPr lang="en-US" dirty="0"/>
          </a:p>
          <a:p>
            <a:r>
              <a:rPr lang="en-US" b="1" dirty="0"/>
              <a:t>2. Domestic Violence is a cycle that cannot be broken.</a:t>
            </a:r>
          </a:p>
          <a:p>
            <a:pPr marL="228600" indent="-228600">
              <a:buAutoNum type="alphaLcPeriod"/>
            </a:pPr>
            <a:r>
              <a:rPr lang="en-US" dirty="0">
                <a:cs typeface="Calibri"/>
              </a:rPr>
              <a:t>True</a:t>
            </a:r>
          </a:p>
          <a:p>
            <a:pPr marL="228600" indent="-228600">
              <a:buAutoNum type="alphaLcPeriod"/>
            </a:pPr>
            <a:r>
              <a:rPr lang="en-US" dirty="0">
                <a:cs typeface="Calibri"/>
              </a:rPr>
              <a:t>False</a:t>
            </a:r>
          </a:p>
          <a:p>
            <a:r>
              <a:rPr lang="en-US" b="1" dirty="0"/>
              <a:t>Answer:</a:t>
            </a:r>
            <a:r>
              <a:rPr lang="en-US" dirty="0"/>
              <a:t> False. 3 years after leaving Second Stage Housing, a United Way funded partner, 90% of women have not been in another abusive relationship and are gainfully employed.  </a:t>
            </a:r>
            <a:endParaRPr lang="en-US" dirty="0">
              <a:cs typeface="Calibri"/>
            </a:endParaRPr>
          </a:p>
          <a:p>
            <a:endParaRPr lang="en-US" dirty="0"/>
          </a:p>
          <a:p>
            <a:r>
              <a:rPr lang="en-US" b="1" dirty="0"/>
              <a:t>3. On average, it takes over a year for someone struggling with mental health issues to tell their family or closest friends. </a:t>
            </a:r>
            <a:endParaRPr lang="en-US" b="1" dirty="0">
              <a:cs typeface="Calibri"/>
            </a:endParaRPr>
          </a:p>
          <a:p>
            <a:pPr marL="228600" indent="-228600">
              <a:buAutoNum type="alphaLcPeriod"/>
            </a:pPr>
            <a:r>
              <a:rPr lang="en-US" dirty="0"/>
              <a:t>True</a:t>
            </a:r>
          </a:p>
          <a:p>
            <a:pPr marL="228600" indent="-228600">
              <a:buAutoNum type="alphaLcPeriod"/>
            </a:pPr>
            <a:r>
              <a:rPr lang="en-US" dirty="0"/>
              <a:t>False</a:t>
            </a:r>
            <a:endParaRPr lang="en-US" dirty="0">
              <a:cs typeface="Calibri"/>
            </a:endParaRPr>
          </a:p>
          <a:p>
            <a:r>
              <a:rPr lang="en-US" b="1" dirty="0"/>
              <a:t>Answer: </a:t>
            </a:r>
            <a:r>
              <a:rPr lang="en-US" b="0" dirty="0"/>
              <a:t>True. So it’s very important that access to quality mental health supports are available to people who cannot afford it.  Family Plus Life Solutions provided over 300 people with subsidized counselling in 2019 as a result of funding from United Way. </a:t>
            </a:r>
            <a:r>
              <a:rPr lang="en-US" dirty="0"/>
              <a:t> </a:t>
            </a:r>
          </a:p>
          <a:p>
            <a:endParaRPr lang="en-US" dirty="0"/>
          </a:p>
          <a:p>
            <a:endParaRPr lang="en-US" dirty="0"/>
          </a:p>
          <a:p>
            <a:r>
              <a:rPr lang="en-US" b="1" dirty="0"/>
              <a:t>4. It’s inevitable that kids who grow up in poverty will stay in poverty as adults. </a:t>
            </a:r>
            <a:endParaRPr lang="en-US" b="1" dirty="0">
              <a:cs typeface="Calibri"/>
            </a:endParaRPr>
          </a:p>
          <a:p>
            <a:pPr marL="228600" indent="-228600">
              <a:buAutoNum type="alphaLcPeriod"/>
            </a:pPr>
            <a:r>
              <a:rPr lang="en-US" dirty="0"/>
              <a:t>True </a:t>
            </a:r>
          </a:p>
          <a:p>
            <a:pPr marL="228600" indent="-228600">
              <a:buAutoNum type="alphaLcPeriod"/>
            </a:pPr>
            <a:r>
              <a:rPr lang="en-US" dirty="0">
                <a:cs typeface="Calibri"/>
              </a:rPr>
              <a:t>False</a:t>
            </a:r>
          </a:p>
          <a:p>
            <a:pPr marL="0" indent="0">
              <a:buNone/>
            </a:pPr>
            <a:r>
              <a:rPr lang="en-US" b="1" dirty="0"/>
              <a:t>Answer:</a:t>
            </a:r>
            <a:r>
              <a:rPr lang="en-US" dirty="0"/>
              <a:t> False. United Way funding supports agencies that see REAL change for the future of kids from St Stephen to Sussex.  90% of grade 12 students at the TRC have post-secondary education plans. 90% of kids struggling with literacy and numeracy, maintained or improved their reading &amp; math skills through summer and afterschool programs, Big Brothers Big Sisters provided over 300 youth with mentorships, Sistema had over 200 kids in their program, Snide Mountain gave almost 30 kids the opportunity to go to camp – all of these programs and more saw kids improve their growth mindset, begin to believe in themselves, and create paths for better futures. </a:t>
            </a:r>
          </a:p>
          <a:p>
            <a:endParaRPr lang="en-US" dirty="0"/>
          </a:p>
          <a:p>
            <a:endParaRPr lang="en-CA" dirty="0">
              <a:cs typeface="Calibri"/>
            </a:endParaRPr>
          </a:p>
          <a:p>
            <a:pPr marL="171450" indent="-171450">
              <a:buFont typeface="Arial"/>
              <a:buChar char="•"/>
            </a:pPr>
            <a:endParaRPr lang="en-CA" dirty="0">
              <a:cs typeface="Calibri"/>
            </a:endParaRPr>
          </a:p>
          <a:p>
            <a:endParaRPr lang="en-US" i="1" dirty="0">
              <a:cs typeface="Calibri"/>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6</a:t>
            </a:fld>
            <a:endParaRPr lang="en-CA"/>
          </a:p>
        </p:txBody>
      </p:sp>
    </p:spTree>
    <p:extLst>
      <p:ext uri="{BB962C8B-B14F-4D97-AF65-F5344CB8AC3E}">
        <p14:creationId xmlns:p14="http://schemas.microsoft.com/office/powerpoint/2010/main" val="349834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community can’t recover without you</a:t>
            </a:r>
            <a:endParaRPr lang="en-US" b="1" dirty="0">
              <a:cs typeface="Calibri"/>
            </a:endParaRPr>
          </a:p>
          <a:p>
            <a:r>
              <a:rPr lang="en-US" i="1" dirty="0"/>
              <a:t>Presented by United Way Staff –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facing our community and what United Way is doing to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r>
              <a:rPr lang="en-US" sz="1200" i="1" kern="1200" dirty="0">
                <a:solidFill>
                  <a:schemeClr val="tx1"/>
                </a:solidFill>
                <a:effectLst/>
                <a:latin typeface="+mn-lt"/>
                <a:ea typeface="+mn-ea"/>
                <a:cs typeface="+mn-cs"/>
              </a:rPr>
              <a:t>No one could have never predicted the size, scope and scale of the global crisis that unfolded in real-time in </a:t>
            </a:r>
            <a:r>
              <a:rPr lang="en-US" sz="1200" i="1" kern="1200" dirty="0" err="1">
                <a:solidFill>
                  <a:schemeClr val="tx1"/>
                </a:solidFill>
                <a:effectLst/>
                <a:latin typeface="+mn-lt"/>
                <a:ea typeface="+mn-ea"/>
                <a:cs typeface="+mn-cs"/>
              </a:rPr>
              <a:t>neighbourhoods</a:t>
            </a:r>
            <a:r>
              <a:rPr lang="en-US" sz="1200" i="1" kern="1200" dirty="0">
                <a:solidFill>
                  <a:schemeClr val="tx1"/>
                </a:solidFill>
                <a:effectLst/>
                <a:latin typeface="+mn-lt"/>
                <a:ea typeface="+mn-ea"/>
                <a:cs typeface="+mn-cs"/>
              </a:rPr>
              <a:t> and communities around the world—and across the Central NB region- as a result of COVID-19.  </a:t>
            </a:r>
            <a:endParaRPr lang="en-CA"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people, families and </a:t>
            </a:r>
            <a:r>
              <a:rPr lang="en-US" sz="1200" i="1" kern="1200" dirty="0" err="1">
                <a:solidFill>
                  <a:schemeClr val="tx1"/>
                </a:solidFill>
                <a:effectLst/>
                <a:latin typeface="+mn-lt"/>
                <a:ea typeface="+mn-ea"/>
                <a:cs typeface="+mn-cs"/>
              </a:rPr>
              <a:t>neighbourhoods</a:t>
            </a:r>
            <a:r>
              <a:rPr lang="en-US" sz="1200" i="1" kern="1200" dirty="0">
                <a:solidFill>
                  <a:schemeClr val="tx1"/>
                </a:solidFill>
                <a:effectLst/>
                <a:latin typeface="+mn-lt"/>
                <a:ea typeface="+mn-ea"/>
                <a:cs typeface="+mn-cs"/>
              </a:rPr>
              <a:t> in our communities have been pushed to their limits, and beyond, in many cases.  And the social sector is stretching beyond its limits to serve them.  With the economic shut-down, the number of people who need our services has climbed drastically.  At the same time, organizations have been hit financially due to a reduction or complete loss in their finance streams, such as their inability to hold their regular fundraising events.   </a:t>
            </a:r>
          </a:p>
          <a:p>
            <a:endParaRPr lang="en-CA"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Even so, the sustaining truth that we have seen in action is that community matters. Research has shown that in times of crisis, the stronger the sense of connection—local people working together—the more resilient the community. We are stronger because we’re in it together. The reality is our community can’t recover without you.</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7</a:t>
            </a:fld>
            <a:endParaRPr lang="en-CA"/>
          </a:p>
        </p:txBody>
      </p:sp>
    </p:spTree>
    <p:extLst>
      <p:ext uri="{BB962C8B-B14F-4D97-AF65-F5344CB8AC3E}">
        <p14:creationId xmlns:p14="http://schemas.microsoft.com/office/powerpoint/2010/main" val="307959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Always there</a:t>
            </a:r>
          </a:p>
          <a:p>
            <a:r>
              <a:rPr lang="en-US" i="1" dirty="0"/>
              <a:t>Presented by United Way Staff – 30 Sec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about the issues facing our community and what United Way is doing to improve conditions for the most vulnerable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During times of stability and those of crisis, United Way is in community every single day. Our United Way was created 60 years ago by community members like all of us who wanted to find a more effective way to create a positive and meaningful impact in their community.  United Ways not only fund important community services, we also work to evaluate our communities needs, identify high performing programming and support services that work.  We invest your donations to community partners that make proven, positive impacts for the people who need it most, today and for the future. Our United Way brings community together to more effectively address complex issues like child poverty, unemployment and homelessness – funding a wide variety of important services like professional counselling, crisis support, outreach, educational tutoring and supports for seniors and people living with  disabilities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cs typeface="Calibri"/>
            </a:endParaRPr>
          </a:p>
        </p:txBody>
      </p:sp>
      <p:sp>
        <p:nvSpPr>
          <p:cNvPr id="4" name="Slide Number Placeholder 3"/>
          <p:cNvSpPr>
            <a:spLocks noGrp="1"/>
          </p:cNvSpPr>
          <p:nvPr>
            <p:ph type="sldNum" sz="quarter" idx="5"/>
          </p:nvPr>
        </p:nvSpPr>
        <p:spPr/>
        <p:txBody>
          <a:bodyPr/>
          <a:lstStyle/>
          <a:p>
            <a:fld id="{D037B2A0-EF10-47B2-942D-42B05880FADF}" type="slidenum">
              <a:rPr lang="en-CA" smtClean="0"/>
              <a:t>8</a:t>
            </a:fld>
            <a:endParaRPr lang="en-CA"/>
          </a:p>
        </p:txBody>
      </p:sp>
    </p:spTree>
    <p:extLst>
      <p:ext uri="{BB962C8B-B14F-4D97-AF65-F5344CB8AC3E}">
        <p14:creationId xmlns:p14="http://schemas.microsoft.com/office/powerpoint/2010/main" val="4260928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Always there</a:t>
            </a:r>
          </a:p>
          <a:p>
            <a:r>
              <a:rPr lang="en-US" i="1" dirty="0"/>
              <a:t>Presented by United Way Staff – 30 Sec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 If United Way staff are unavailable, the ECC can present this portion of the agenda. </a:t>
            </a:r>
            <a:endParaRPr lang="en-CA" b="0" i="1" u="none" dirty="0">
              <a:cs typeface="Calibri"/>
            </a:endParaRPr>
          </a:p>
          <a:p>
            <a:endParaRPr lang="en-US" dirty="0"/>
          </a:p>
          <a:p>
            <a:r>
              <a:rPr lang="en-US" b="1" u="sng" dirty="0"/>
              <a:t>Objective</a:t>
            </a:r>
            <a:endParaRPr lang="en-US" b="1" u="sng"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share information scope of funding delivered through out Community Fund – local initiatives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script</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Here is a quick snap-shot of how funds raised during last year’s campaign were invested in our region.  As you will see, your United Way has provided vital financial support for 32 agencies across 56 different programs that work to help kids be all they can be, create healthy people and strong communities and move us from poverty to possibility.  Your United Way makes investments through our Community Fund using a robust screening and vetting process – we have a Community Investment Committee comprised of community volunteers from a wide range of backgrounds and experience to help ensure that we invest your Community Fund where it is needed most and in programs that have proven success.  </a:t>
            </a:r>
          </a:p>
          <a:p>
            <a:endParaRPr lang="en-CA" dirty="0"/>
          </a:p>
        </p:txBody>
      </p:sp>
      <p:sp>
        <p:nvSpPr>
          <p:cNvPr id="4" name="Slide Number Placeholder 3"/>
          <p:cNvSpPr>
            <a:spLocks noGrp="1"/>
          </p:cNvSpPr>
          <p:nvPr>
            <p:ph type="sldNum" sz="quarter" idx="5"/>
          </p:nvPr>
        </p:nvSpPr>
        <p:spPr/>
        <p:txBody>
          <a:bodyPr/>
          <a:lstStyle/>
          <a:p>
            <a:fld id="{D037B2A0-EF10-47B2-942D-42B05880FADF}" type="slidenum">
              <a:rPr lang="en-CA" smtClean="0"/>
              <a:t>9</a:t>
            </a:fld>
            <a:endParaRPr lang="en-CA"/>
          </a:p>
        </p:txBody>
      </p:sp>
    </p:spTree>
    <p:extLst>
      <p:ext uri="{BB962C8B-B14F-4D97-AF65-F5344CB8AC3E}">
        <p14:creationId xmlns:p14="http://schemas.microsoft.com/office/powerpoint/2010/main" val="97307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65D6-1158-4EBF-83BB-C9AAEF9C08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075CA18-A2E6-4D40-A508-0F37AF4D56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5C09F7E-AC01-4FF1-97A8-A14888C022D9}"/>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BA2C9620-4311-499A-828B-A1B6595342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498CCCC-83AB-4D1B-9170-2EA6249CEC54}"/>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106257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275A-E7F3-4BED-90A1-CB59482C5DC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45541F2-8562-4D21-B86E-61A4B1431C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780000-C59E-453F-8069-E7FC960B828F}"/>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5D2BBC96-5AC8-4596-984E-19E032A60CD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567E04B-B6AC-4E93-85E8-23E83A5C05BE}"/>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30153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7310B-B3AD-402A-B269-41A1696532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F04FCE7-56E1-40E1-BC43-0AD439A991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43ABE45-40D9-4220-A8C8-99D126CFFD4B}"/>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C897A122-2169-4C5A-93CC-F7BDBE8F909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5D61D8-D8D3-4114-BAA8-5876981D308E}"/>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2011427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88090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65D6-1158-4EBF-83BB-C9AAEF9C08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075CA18-A2E6-4D40-A508-0F37AF4D56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5C09F7E-AC01-4FF1-97A8-A14888C022D9}"/>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BA2C9620-4311-499A-828B-A1B6595342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498CCCC-83AB-4D1B-9170-2EA6249CEC54}"/>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179441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7522-985C-44A5-99CA-CCEFEF2C3A8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EFB038-81C6-43E3-877F-E5A922EB2E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8D668DD-B0B2-4451-9710-F0FDE527DA42}"/>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56B5ABDD-729E-40E4-8322-EFFF3DFA112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EA001CD-A663-45CC-B912-EA6462C27E6C}"/>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325028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19CB-C5DC-49D8-B088-1C347EB13B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0B26B63-123A-4A49-A0F2-0C57A773E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9FFE52-9CE8-416E-BD49-819341C077EF}"/>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E120DB99-9438-45E1-9B1E-9AB94A5F94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42B05-43A6-460D-B8B8-04D0C02B3B6F}"/>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694755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DD51-71B7-47D0-A05E-E3C40F9E4C2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B2F06B8-430C-4BDD-BC65-19EC131CB9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839E1D4-FCD7-4119-8235-6C6C016F26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37DD436-8CAE-41DE-B164-E144712D5D4C}"/>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6" name="Footer Placeholder 5">
            <a:extLst>
              <a:ext uri="{FF2B5EF4-FFF2-40B4-BE49-F238E27FC236}">
                <a16:creationId xmlns:a16="http://schemas.microsoft.com/office/drawing/2014/main" id="{A4115B98-64D5-4644-8B60-D942374EDA8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F1C7C71-423E-4C95-A93F-CA777AB9D3D0}"/>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305174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52D1-C280-4FD0-A027-A5A784390E0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33BFCD1-025B-40F8-9A46-479ECB1DA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95964B-FDE8-4D27-B461-A30B6D6DAC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BB87445-1B75-49B1-A001-5322AEA5D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DAC43F-6B1A-4804-97B3-020602680B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A123E12-AC81-4353-84CA-0232CB6BB98F}"/>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8" name="Footer Placeholder 7">
            <a:extLst>
              <a:ext uri="{FF2B5EF4-FFF2-40B4-BE49-F238E27FC236}">
                <a16:creationId xmlns:a16="http://schemas.microsoft.com/office/drawing/2014/main" id="{541D393B-2DED-40A8-8503-ED78C851F89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2D3FA32-622C-46AF-A28D-C2CD2BAD653A}"/>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693576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E50E-C89F-4DE9-B90D-7D937A624D4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6D1E562-2E8F-4D81-9BD2-FCD898F435F3}"/>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4" name="Footer Placeholder 3">
            <a:extLst>
              <a:ext uri="{FF2B5EF4-FFF2-40B4-BE49-F238E27FC236}">
                <a16:creationId xmlns:a16="http://schemas.microsoft.com/office/drawing/2014/main" id="{61C8A1F6-A25A-45CC-A729-E2D72370ECA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B675723-13CF-4E51-95E7-CE52BC4758E8}"/>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4260174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3E6D3-3712-41BE-B4EA-33D36EA47688}"/>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3" name="Footer Placeholder 2">
            <a:extLst>
              <a:ext uri="{FF2B5EF4-FFF2-40B4-BE49-F238E27FC236}">
                <a16:creationId xmlns:a16="http://schemas.microsoft.com/office/drawing/2014/main" id="{FC834B44-F596-49AF-AD9F-AEC38CE2DBD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387ED8D-1E91-4B12-BF3D-2594236A3C78}"/>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2026484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7522-985C-44A5-99CA-CCEFEF2C3A8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EFB038-81C6-43E3-877F-E5A922EB2E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8D668DD-B0B2-4451-9710-F0FDE527DA42}"/>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56B5ABDD-729E-40E4-8322-EFFF3DFA112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EA001CD-A663-45CC-B912-EA6462C27E6C}"/>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4238271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30796-13BA-4BC7-99F3-C65A0EBBC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B05F261-5426-490F-9D69-2022754B43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28A0187-6394-4A27-A6CA-87B34C0EB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341CC5-4960-4E38-A601-FB0FDE150634}"/>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6" name="Footer Placeholder 5">
            <a:extLst>
              <a:ext uri="{FF2B5EF4-FFF2-40B4-BE49-F238E27FC236}">
                <a16:creationId xmlns:a16="http://schemas.microsoft.com/office/drawing/2014/main" id="{3750BF49-3232-41E7-A433-D1CD6CE6297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A983917-7D37-4DFB-A83D-7BFE6A4597E9}"/>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1551790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C6F8-9BCD-47D3-B934-CEF061CCE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19E674E-8776-4A72-9687-10202A159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DBB4A91-34CC-4CAE-A91B-4193F555E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EBA877-0D01-4D4D-9407-0FEE085239ED}"/>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6" name="Footer Placeholder 5">
            <a:extLst>
              <a:ext uri="{FF2B5EF4-FFF2-40B4-BE49-F238E27FC236}">
                <a16:creationId xmlns:a16="http://schemas.microsoft.com/office/drawing/2014/main" id="{70AB5CE2-4B71-4AAB-AB80-2F7915B7CFD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4DCDCEC-A4F8-435E-AC64-675528C7D859}"/>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1655022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275A-E7F3-4BED-90A1-CB59482C5DC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45541F2-8562-4D21-B86E-61A4B1431C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780000-C59E-453F-8069-E7FC960B828F}"/>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5D2BBC96-5AC8-4596-984E-19E032A60CD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567E04B-B6AC-4E93-85E8-23E83A5C05BE}"/>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326316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7310B-B3AD-402A-B269-41A1696532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F04FCE7-56E1-40E1-BC43-0AD439A991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43ABE45-40D9-4220-A8C8-99D126CFFD4B}"/>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C897A122-2169-4C5A-93CC-F7BDBE8F909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5D61D8-D8D3-4114-BAA8-5876981D308E}"/>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884608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aster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91901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E46E-C7D3-4D2B-93C3-A94E7BC0B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B807D4-999D-4CF0-B7D7-1B0A9C2343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E4E4E-0209-4275-9D4E-3A464E9C248A}"/>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5" name="Footer Placeholder 4">
            <a:extLst>
              <a:ext uri="{FF2B5EF4-FFF2-40B4-BE49-F238E27FC236}">
                <a16:creationId xmlns:a16="http://schemas.microsoft.com/office/drawing/2014/main" id="{21A411A7-188A-4991-A973-3CABB60B5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CD50B-C662-4B11-89B6-F77BC493FF5E}"/>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2336260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D1B3-E0FA-46EB-BF2F-38F1A6BB4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3B1A3-1B7C-4257-961B-36969C2CDB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4B465-8D6D-4143-BAF2-B0B5AE1CB615}"/>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5" name="Footer Placeholder 4">
            <a:extLst>
              <a:ext uri="{FF2B5EF4-FFF2-40B4-BE49-F238E27FC236}">
                <a16:creationId xmlns:a16="http://schemas.microsoft.com/office/drawing/2014/main" id="{B3E04530-E5DE-4289-B9E3-E28CF156F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8B03D-26C6-4811-BD8C-A2B59CC292A9}"/>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3519005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BB12-ED42-4720-9591-E13E790BC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C7ECFB-9127-4526-AA13-B49285B9D0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59B77B-76C1-4A67-BAD0-1CF39A7E3712}"/>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5" name="Footer Placeholder 4">
            <a:extLst>
              <a:ext uri="{FF2B5EF4-FFF2-40B4-BE49-F238E27FC236}">
                <a16:creationId xmlns:a16="http://schemas.microsoft.com/office/drawing/2014/main" id="{0AE70F2A-3F19-4BF3-B5F3-32B61CB64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9A380-D84F-4062-B9FE-C62F2ABD9EA6}"/>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1722830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D1EE7-8EFE-4C23-B57D-CF261A3910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C06D5B-5B63-481D-A32C-1FAF4FA2B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54C431-3C0C-49E0-A82E-32BFB5A520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AD625C-6DB9-47CC-B4A2-551974FD5E72}"/>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6" name="Footer Placeholder 5">
            <a:extLst>
              <a:ext uri="{FF2B5EF4-FFF2-40B4-BE49-F238E27FC236}">
                <a16:creationId xmlns:a16="http://schemas.microsoft.com/office/drawing/2014/main" id="{8A65D89D-02DD-40F0-9185-12A437115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9BE36-488E-4F35-88A7-7050B1515CC1}"/>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2232362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EBD1-D90C-437F-9745-14518E2B3B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2E4716-D5D9-4E12-A3B8-FED373B30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45974-114F-4FF9-A131-A53F0A9D7E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4DCC1A-80D6-463F-AAFF-F6F66835F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3D9D5D-73CF-4563-ADF6-FFDAE14B6C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9ADB0-0CC0-4F10-952A-D10D0EFE5E9E}"/>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8" name="Footer Placeholder 7">
            <a:extLst>
              <a:ext uri="{FF2B5EF4-FFF2-40B4-BE49-F238E27FC236}">
                <a16:creationId xmlns:a16="http://schemas.microsoft.com/office/drawing/2014/main" id="{84DC5119-57AA-4606-8F24-CC134E6A36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33B9C-758F-42D7-B4C7-FF6D5426EAD5}"/>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246656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19CB-C5DC-49D8-B088-1C347EB13B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0B26B63-123A-4A49-A0F2-0C57A773E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9FFE52-9CE8-416E-BD49-819341C077EF}"/>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E120DB99-9438-45E1-9B1E-9AB94A5F94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42B05-43A6-460D-B8B8-04D0C02B3B6F}"/>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3089993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5571-B9D0-4C69-BDDD-14AFE8C48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A062A0-DA45-4E6E-BB29-AE7601FA4AE5}"/>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4" name="Footer Placeholder 3">
            <a:extLst>
              <a:ext uri="{FF2B5EF4-FFF2-40B4-BE49-F238E27FC236}">
                <a16:creationId xmlns:a16="http://schemas.microsoft.com/office/drawing/2014/main" id="{770AE353-7B8B-4DEF-B218-AC4AF59F4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54371B-266F-44BA-BB2B-3A0530BAA6B2}"/>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4154864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FE950-D0A9-48D7-8DDB-87C4B98A5E79}"/>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3" name="Footer Placeholder 2">
            <a:extLst>
              <a:ext uri="{FF2B5EF4-FFF2-40B4-BE49-F238E27FC236}">
                <a16:creationId xmlns:a16="http://schemas.microsoft.com/office/drawing/2014/main" id="{E054398C-44D4-4580-A80F-4400D10164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E6290-DED0-4F0E-BDE1-DFF319A94025}"/>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369342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97A6-2C5C-4A55-BDC6-93B6DDA8B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88D4F9-72CD-49EC-833F-4807D4F7C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CF00C7-0B25-4CA5-A9F6-E19A16B5B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4B66E-1AB9-4922-90D5-E1BCF0853631}"/>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6" name="Footer Placeholder 5">
            <a:extLst>
              <a:ext uri="{FF2B5EF4-FFF2-40B4-BE49-F238E27FC236}">
                <a16:creationId xmlns:a16="http://schemas.microsoft.com/office/drawing/2014/main" id="{AB5BA3DF-DD6C-4C95-87DD-80CDC8EF1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33A27F-1C7C-464C-9347-B048D6748972}"/>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3408914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CDB4-2544-455C-99A7-C072344D8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77F0D-90E0-4E82-AC60-E7CEA76C4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5F43FF-46C7-45D8-B679-0BC00CE22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D8321-6F11-4DED-A951-BFAB598EA749}"/>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6" name="Footer Placeholder 5">
            <a:extLst>
              <a:ext uri="{FF2B5EF4-FFF2-40B4-BE49-F238E27FC236}">
                <a16:creationId xmlns:a16="http://schemas.microsoft.com/office/drawing/2014/main" id="{8E264E87-0EE0-47D7-B771-BB3E26F04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E5DEF-23A9-40F9-9D6F-FBB4A9FF6213}"/>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651694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6859-222E-4222-80F5-96B730936F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812E41-886F-4D0C-969A-B825FDCAFD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1BD9D-574A-4D28-A5F5-AB7252D3DDA2}"/>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5" name="Footer Placeholder 4">
            <a:extLst>
              <a:ext uri="{FF2B5EF4-FFF2-40B4-BE49-F238E27FC236}">
                <a16:creationId xmlns:a16="http://schemas.microsoft.com/office/drawing/2014/main" id="{6B8AC4D5-8D71-4B14-81B0-3BBB0FA77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FA338-0E78-4FE1-B72A-C6DB64BA4CD1}"/>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1906653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3AB10-BF7B-4BE2-B619-5817879D98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EBA47-E1DB-4B52-A37B-C0067EA16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9D035-23D4-41F3-A28F-77F18782B0AB}"/>
              </a:ext>
            </a:extLst>
          </p:cNvPr>
          <p:cNvSpPr>
            <a:spLocks noGrp="1"/>
          </p:cNvSpPr>
          <p:nvPr>
            <p:ph type="dt" sz="half" idx="10"/>
          </p:nvPr>
        </p:nvSpPr>
        <p:spPr/>
        <p:txBody>
          <a:bodyPr/>
          <a:lstStyle/>
          <a:p>
            <a:fld id="{5CDAECA8-6977-4AB7-A21C-BA1B180001FE}" type="datetimeFigureOut">
              <a:rPr lang="en-US" smtClean="0"/>
              <a:t>9/21/2020</a:t>
            </a:fld>
            <a:endParaRPr lang="en-US"/>
          </a:p>
        </p:txBody>
      </p:sp>
      <p:sp>
        <p:nvSpPr>
          <p:cNvPr id="5" name="Footer Placeholder 4">
            <a:extLst>
              <a:ext uri="{FF2B5EF4-FFF2-40B4-BE49-F238E27FC236}">
                <a16:creationId xmlns:a16="http://schemas.microsoft.com/office/drawing/2014/main" id="{08D08E65-801D-4B35-904A-742FEB39D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99819F-4D88-44CB-BAAD-C2B1FFABBD6C}"/>
              </a:ext>
            </a:extLst>
          </p:cNvPr>
          <p:cNvSpPr>
            <a:spLocks noGrp="1"/>
          </p:cNvSpPr>
          <p:nvPr>
            <p:ph type="sldNum" sz="quarter" idx="12"/>
          </p:nvPr>
        </p:nvSpPr>
        <p:spPr/>
        <p:txBody>
          <a:bodyPr/>
          <a:lstStyle/>
          <a:p>
            <a:fld id="{A92AA283-1D56-422E-8BC3-FDDBF83FE46B}" type="slidenum">
              <a:rPr lang="en-US" smtClean="0"/>
              <a:t>‹#›</a:t>
            </a:fld>
            <a:endParaRPr lang="en-US"/>
          </a:p>
        </p:txBody>
      </p:sp>
    </p:spTree>
    <p:extLst>
      <p:ext uri="{BB962C8B-B14F-4D97-AF65-F5344CB8AC3E}">
        <p14:creationId xmlns:p14="http://schemas.microsoft.com/office/powerpoint/2010/main" val="320783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DD51-71B7-47D0-A05E-E3C40F9E4C2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B2F06B8-430C-4BDD-BC65-19EC131CB9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839E1D4-FCD7-4119-8235-6C6C016F26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37DD436-8CAE-41DE-B164-E144712D5D4C}"/>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6" name="Footer Placeholder 5">
            <a:extLst>
              <a:ext uri="{FF2B5EF4-FFF2-40B4-BE49-F238E27FC236}">
                <a16:creationId xmlns:a16="http://schemas.microsoft.com/office/drawing/2014/main" id="{A4115B98-64D5-4644-8B60-D942374EDA8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F1C7C71-423E-4C95-A93F-CA777AB9D3D0}"/>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1014323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52D1-C280-4FD0-A027-A5A784390E0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33BFCD1-025B-40F8-9A46-479ECB1DA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95964B-FDE8-4D27-B461-A30B6D6DAC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BB87445-1B75-49B1-A001-5322AEA5D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DAC43F-6B1A-4804-97B3-020602680B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A123E12-AC81-4353-84CA-0232CB6BB98F}"/>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8" name="Footer Placeholder 7">
            <a:extLst>
              <a:ext uri="{FF2B5EF4-FFF2-40B4-BE49-F238E27FC236}">
                <a16:creationId xmlns:a16="http://schemas.microsoft.com/office/drawing/2014/main" id="{541D393B-2DED-40A8-8503-ED78C851F89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2D3FA32-622C-46AF-A28D-C2CD2BAD653A}"/>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2841665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E50E-C89F-4DE9-B90D-7D937A624D4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6D1E562-2E8F-4D81-9BD2-FCD898F435F3}"/>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4" name="Footer Placeholder 3">
            <a:extLst>
              <a:ext uri="{FF2B5EF4-FFF2-40B4-BE49-F238E27FC236}">
                <a16:creationId xmlns:a16="http://schemas.microsoft.com/office/drawing/2014/main" id="{61C8A1F6-A25A-45CC-A729-E2D72370ECA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B675723-13CF-4E51-95E7-CE52BC4758E8}"/>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33116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3E6D3-3712-41BE-B4EA-33D36EA47688}"/>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3" name="Footer Placeholder 2">
            <a:extLst>
              <a:ext uri="{FF2B5EF4-FFF2-40B4-BE49-F238E27FC236}">
                <a16:creationId xmlns:a16="http://schemas.microsoft.com/office/drawing/2014/main" id="{FC834B44-F596-49AF-AD9F-AEC38CE2DBD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387ED8D-1E91-4B12-BF3D-2594236A3C78}"/>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279852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30796-13BA-4BC7-99F3-C65A0EBBC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B05F261-5426-490F-9D69-2022754B43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28A0187-6394-4A27-A6CA-87B34C0EB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341CC5-4960-4E38-A601-FB0FDE150634}"/>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6" name="Footer Placeholder 5">
            <a:extLst>
              <a:ext uri="{FF2B5EF4-FFF2-40B4-BE49-F238E27FC236}">
                <a16:creationId xmlns:a16="http://schemas.microsoft.com/office/drawing/2014/main" id="{3750BF49-3232-41E7-A433-D1CD6CE6297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A983917-7D37-4DFB-A83D-7BFE6A4597E9}"/>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726604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C6F8-9BCD-47D3-B934-CEF061CCE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19E674E-8776-4A72-9687-10202A159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DBB4A91-34CC-4CAE-A91B-4193F555E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EBA877-0D01-4D4D-9407-0FEE085239ED}"/>
              </a:ext>
            </a:extLst>
          </p:cNvPr>
          <p:cNvSpPr>
            <a:spLocks noGrp="1"/>
          </p:cNvSpPr>
          <p:nvPr>
            <p:ph type="dt" sz="half" idx="10"/>
          </p:nvPr>
        </p:nvSpPr>
        <p:spPr/>
        <p:txBody>
          <a:bodyPr/>
          <a:lstStyle/>
          <a:p>
            <a:fld id="{7B182729-E114-4B49-9BFF-F8E8655317AD}" type="datetimeFigureOut">
              <a:rPr lang="en-CA" smtClean="0"/>
              <a:t>2020-09-21</a:t>
            </a:fld>
            <a:endParaRPr lang="en-CA"/>
          </a:p>
        </p:txBody>
      </p:sp>
      <p:sp>
        <p:nvSpPr>
          <p:cNvPr id="6" name="Footer Placeholder 5">
            <a:extLst>
              <a:ext uri="{FF2B5EF4-FFF2-40B4-BE49-F238E27FC236}">
                <a16:creationId xmlns:a16="http://schemas.microsoft.com/office/drawing/2014/main" id="{70AB5CE2-4B71-4AAB-AB80-2F7915B7CFD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4DCDCEC-A4F8-435E-AC64-675528C7D859}"/>
              </a:ext>
            </a:extLst>
          </p:cNvPr>
          <p:cNvSpPr>
            <a:spLocks noGrp="1"/>
          </p:cNvSpPr>
          <p:nvPr>
            <p:ph type="sldNum" sz="quarter" idx="12"/>
          </p:nvPr>
        </p:nvSpPr>
        <p:spPr/>
        <p:txBody>
          <a:bodyPr/>
          <a:lstStyle/>
          <a:p>
            <a:fld id="{62258387-7E73-43E0-B89E-6ED696912DFF}" type="slidenum">
              <a:rPr lang="en-CA" smtClean="0"/>
              <a:t>‹#›</a:t>
            </a:fld>
            <a:endParaRPr lang="en-CA"/>
          </a:p>
        </p:txBody>
      </p:sp>
    </p:spTree>
    <p:extLst>
      <p:ext uri="{BB962C8B-B14F-4D97-AF65-F5344CB8AC3E}">
        <p14:creationId xmlns:p14="http://schemas.microsoft.com/office/powerpoint/2010/main" val="235550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61AE9-D6B6-4503-8E29-7F7A3715E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60879DA-C81A-463B-A645-C26FF2A8D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55CF736-CFD6-4FC7-A9D3-F14D06D79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F30FF41B-0388-4184-A692-2E72E85BE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292A441-2473-4B2B-BE0E-BD9E4DBE8F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58387-7E73-43E0-B89E-6ED696912DFF}" type="slidenum">
              <a:rPr lang="en-CA" smtClean="0"/>
              <a:t>‹#›</a:t>
            </a:fld>
            <a:endParaRPr lang="en-CA"/>
          </a:p>
        </p:txBody>
      </p:sp>
    </p:spTree>
    <p:extLst>
      <p:ext uri="{BB962C8B-B14F-4D97-AF65-F5344CB8AC3E}">
        <p14:creationId xmlns:p14="http://schemas.microsoft.com/office/powerpoint/2010/main" val="24253033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61AE9-D6B6-4503-8E29-7F7A3715E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60879DA-C81A-463B-A645-C26FF2A8D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55CF736-CFD6-4FC7-A9D3-F14D06D79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82729-E114-4B49-9BFF-F8E8655317AD}" type="datetimeFigureOut">
              <a:rPr lang="en-CA" smtClean="0"/>
              <a:t>2020-09-21</a:t>
            </a:fld>
            <a:endParaRPr lang="en-CA"/>
          </a:p>
        </p:txBody>
      </p:sp>
      <p:sp>
        <p:nvSpPr>
          <p:cNvPr id="5" name="Footer Placeholder 4">
            <a:extLst>
              <a:ext uri="{FF2B5EF4-FFF2-40B4-BE49-F238E27FC236}">
                <a16:creationId xmlns:a16="http://schemas.microsoft.com/office/drawing/2014/main" id="{F30FF41B-0388-4184-A692-2E72E85BE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292A441-2473-4B2B-BE0E-BD9E4DBE8F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58387-7E73-43E0-B89E-6ED696912DFF}" type="slidenum">
              <a:rPr lang="en-CA" smtClean="0"/>
              <a:t>‹#›</a:t>
            </a:fld>
            <a:endParaRPr lang="en-CA"/>
          </a:p>
        </p:txBody>
      </p:sp>
    </p:spTree>
    <p:extLst>
      <p:ext uri="{BB962C8B-B14F-4D97-AF65-F5344CB8AC3E}">
        <p14:creationId xmlns:p14="http://schemas.microsoft.com/office/powerpoint/2010/main" val="724345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8C08C-9A73-4BB4-8050-42E687CD6D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7B9AA-0E40-4A48-9AE4-7DEE74F6E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CD396-E4BA-4A34-8459-508184AFEC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AECA8-6977-4AB7-A21C-BA1B180001FE}" type="datetimeFigureOut">
              <a:rPr lang="en-US" smtClean="0"/>
              <a:t>9/21/2020</a:t>
            </a:fld>
            <a:endParaRPr lang="en-US"/>
          </a:p>
        </p:txBody>
      </p:sp>
      <p:sp>
        <p:nvSpPr>
          <p:cNvPr id="5" name="Footer Placeholder 4">
            <a:extLst>
              <a:ext uri="{FF2B5EF4-FFF2-40B4-BE49-F238E27FC236}">
                <a16:creationId xmlns:a16="http://schemas.microsoft.com/office/drawing/2014/main" id="{E1328C22-3B32-405B-930D-D58F85449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475EF3-96EA-42DA-920F-5CC1016F99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AA283-1D56-422E-8BC3-FDDBF83FE46B}" type="slidenum">
              <a:rPr lang="en-US" smtClean="0"/>
              <a:t>‹#›</a:t>
            </a:fld>
            <a:endParaRPr lang="en-US"/>
          </a:p>
        </p:txBody>
      </p:sp>
    </p:spTree>
    <p:extLst>
      <p:ext uri="{BB962C8B-B14F-4D97-AF65-F5344CB8AC3E}">
        <p14:creationId xmlns:p14="http://schemas.microsoft.com/office/powerpoint/2010/main" val="10736752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3.xml"/><Relationship Id="rId7" Type="http://schemas.openxmlformats.org/officeDocument/2006/relationships/image" Target="../media/image25.pn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8EB36-2FB5-DD45-83B0-9DA636E2F703}"/>
              </a:ext>
            </a:extLst>
          </p:cNvPr>
          <p:cNvSpPr/>
          <p:nvPr/>
        </p:nvSpPr>
        <p:spPr>
          <a:xfrm>
            <a:off x="0" y="0"/>
            <a:ext cx="12192000" cy="5384281"/>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5">
            <a:extLst>
              <a:ext uri="{FF2B5EF4-FFF2-40B4-BE49-F238E27FC236}">
                <a16:creationId xmlns:a16="http://schemas.microsoft.com/office/drawing/2014/main" id="{631300A4-1D42-6C46-ADA1-0F55AA139CA7}"/>
              </a:ext>
            </a:extLst>
          </p:cNvPr>
          <p:cNvSpPr txBox="1">
            <a:spLocks/>
          </p:cNvSpPr>
          <p:nvPr/>
        </p:nvSpPr>
        <p:spPr>
          <a:xfrm>
            <a:off x="1190307" y="1473719"/>
            <a:ext cx="7600221" cy="2689798"/>
          </a:xfrm>
          <a:prstGeom prst="rect">
            <a:avLst/>
          </a:prstGeom>
        </p:spPr>
        <p:txBody>
          <a:bodyPr vert="horz" lIns="36000" tIns="45720" rIns="91440" bIns="45720" spcCol="72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b="1">
                <a:ln cmpd="sng">
                  <a:noFill/>
                </a:ln>
                <a:solidFill>
                  <a:schemeClr val="bg1"/>
                </a:solidFill>
                <a:latin typeface="Arial" panose="020B0604020202020204" pitchFamily="34" charset="0"/>
                <a:cs typeface="Arial" panose="020B0604020202020204" pitchFamily="34" charset="0"/>
              </a:rPr>
              <a:t>Welcome to our 2020 United Way Campaign!</a:t>
            </a:r>
            <a:endParaRPr lang="en-US">
              <a:ln cmpd="sng">
                <a:noFill/>
              </a:ln>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B46FE0-15FB-D04D-8883-BEF5EC109842}"/>
              </a:ext>
            </a:extLst>
          </p:cNvPr>
          <p:cNvSpPr txBox="1"/>
          <p:nvPr/>
        </p:nvSpPr>
        <p:spPr>
          <a:xfrm>
            <a:off x="1214280" y="4499443"/>
            <a:ext cx="3006811" cy="230832"/>
          </a:xfrm>
          <a:prstGeom prst="rect">
            <a:avLst/>
          </a:prstGeom>
          <a:noFill/>
        </p:spPr>
        <p:txBody>
          <a:bodyPr wrap="square" lIns="0" rtlCol="0">
            <a:spAutoFit/>
          </a:bodyPr>
          <a:lstStyle/>
          <a:p>
            <a:r>
              <a:rPr lang="en-US" sz="900">
                <a:solidFill>
                  <a:schemeClr val="bg1"/>
                </a:solidFill>
                <a:latin typeface="Arial" panose="020B0604020202020204" pitchFamily="34" charset="0"/>
                <a:cs typeface="Arial" panose="020B0604020202020204" pitchFamily="34" charset="0"/>
              </a:rPr>
              <a:t>UNITED WAY 2020 FUNDRAISING CAMPAIGN</a:t>
            </a:r>
          </a:p>
        </p:txBody>
      </p:sp>
      <p:cxnSp>
        <p:nvCxnSpPr>
          <p:cNvPr id="13" name="Straight Connector 12">
            <a:extLst>
              <a:ext uri="{FF2B5EF4-FFF2-40B4-BE49-F238E27FC236}">
                <a16:creationId xmlns:a16="http://schemas.microsoft.com/office/drawing/2014/main" id="{5825A738-9A2B-AB49-9020-9A4FC76B1E07}"/>
              </a:ext>
            </a:extLst>
          </p:cNvPr>
          <p:cNvCxnSpPr>
            <a:cxnSpLocks/>
          </p:cNvCxnSpPr>
          <p:nvPr/>
        </p:nvCxnSpPr>
        <p:spPr>
          <a:xfrm>
            <a:off x="1190307" y="4337949"/>
            <a:ext cx="9826036"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2BDB41-E77D-4659-9E67-D45F91619C7B}"/>
              </a:ext>
            </a:extLst>
          </p:cNvPr>
          <p:cNvPicPr>
            <a:picLocks noChangeAspect="1"/>
          </p:cNvPicPr>
          <p:nvPr/>
        </p:nvPicPr>
        <p:blipFill>
          <a:blip r:embed="rId3"/>
          <a:stretch>
            <a:fillRect/>
          </a:stretch>
        </p:blipFill>
        <p:spPr>
          <a:xfrm>
            <a:off x="4821217" y="5637236"/>
            <a:ext cx="2024917" cy="898760"/>
          </a:xfrm>
          <a:prstGeom prst="rect">
            <a:avLst/>
          </a:prstGeom>
        </p:spPr>
      </p:pic>
    </p:spTree>
    <p:extLst>
      <p:ext uri="{BB962C8B-B14F-4D97-AF65-F5344CB8AC3E}">
        <p14:creationId xmlns:p14="http://schemas.microsoft.com/office/powerpoint/2010/main" val="374400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23" name="Rectangle 22">
            <a:extLst>
              <a:ext uri="{FF2B5EF4-FFF2-40B4-BE49-F238E27FC236}">
                <a16:creationId xmlns:a16="http://schemas.microsoft.com/office/drawing/2014/main" id="{8BE9566B-1F1B-B347-AF80-7ADC797BAB0E}"/>
              </a:ext>
            </a:extLst>
          </p:cNvPr>
          <p:cNvSpPr/>
          <p:nvPr/>
        </p:nvSpPr>
        <p:spPr>
          <a:xfrm>
            <a:off x="6096000"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5">
            <a:extLst>
              <a:ext uri="{FF2B5EF4-FFF2-40B4-BE49-F238E27FC236}">
                <a16:creationId xmlns:a16="http://schemas.microsoft.com/office/drawing/2014/main" id="{741A4925-4C01-1044-AAF8-7F3D110EF30A}"/>
              </a:ext>
            </a:extLst>
          </p:cNvPr>
          <p:cNvSpPr txBox="1">
            <a:spLocks/>
          </p:cNvSpPr>
          <p:nvPr/>
        </p:nvSpPr>
        <p:spPr>
          <a:xfrm>
            <a:off x="6835719" y="279430"/>
            <a:ext cx="4690888" cy="5413797"/>
          </a:xfrm>
          <a:prstGeom prst="rect">
            <a:avLst/>
          </a:prstGeom>
        </p:spPr>
        <p:txBody>
          <a:bodyPr vert="horz" lIns="36000" tIns="45720" rIns="91440" bIns="45720" spcCol="720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400"/>
              </a:spcAft>
            </a:pPr>
            <a:r>
              <a:rPr lang="en-US" sz="2400" dirty="0">
                <a:ln cmpd="sng">
                  <a:noFill/>
                </a:ln>
                <a:latin typeface="Arial" panose="020B0604020202020204" pitchFamily="34" charset="0"/>
                <a:cs typeface="Arial" panose="020B0604020202020204" pitchFamily="34" charset="0"/>
              </a:rPr>
              <a:t>When our community was  impacted by COVID-19, we took a leadership role and mobilized emergency relief funds to </a:t>
            </a:r>
            <a:r>
              <a:rPr lang="en-US" sz="2400" b="1" dirty="0">
                <a:ln cmpd="sng">
                  <a:noFill/>
                </a:ln>
                <a:latin typeface="Arial" panose="020B0604020202020204" pitchFamily="34" charset="0"/>
                <a:cs typeface="Arial" panose="020B0604020202020204" pitchFamily="34" charset="0"/>
              </a:rPr>
              <a:t>over 70 programs </a:t>
            </a:r>
            <a:r>
              <a:rPr lang="en-US" sz="2400" dirty="0">
                <a:ln cmpd="sng">
                  <a:noFill/>
                </a:ln>
                <a:latin typeface="Arial" panose="020B0604020202020204" pitchFamily="34" charset="0"/>
                <a:cs typeface="Arial" panose="020B0604020202020204" pitchFamily="34" charset="0"/>
              </a:rPr>
              <a:t>helping people in crisis across the Central NB region</a:t>
            </a:r>
          </a:p>
        </p:txBody>
      </p:sp>
      <p:pic>
        <p:nvPicPr>
          <p:cNvPr id="4" name="Picture 3">
            <a:extLst>
              <a:ext uri="{FF2B5EF4-FFF2-40B4-BE49-F238E27FC236}">
                <a16:creationId xmlns:a16="http://schemas.microsoft.com/office/drawing/2014/main" id="{63E555B5-C0E9-44DE-824C-0CD1B4829A42}"/>
              </a:ext>
            </a:extLst>
          </p:cNvPr>
          <p:cNvPicPr>
            <a:picLocks noChangeAspect="1"/>
          </p:cNvPicPr>
          <p:nvPr/>
        </p:nvPicPr>
        <p:blipFill>
          <a:blip r:embed="rId3"/>
          <a:stretch>
            <a:fillRect/>
          </a:stretch>
        </p:blipFill>
        <p:spPr>
          <a:xfrm>
            <a:off x="10771863" y="6244631"/>
            <a:ext cx="1140051" cy="506012"/>
          </a:xfrm>
          <a:prstGeom prst="rect">
            <a:avLst/>
          </a:prstGeom>
        </p:spPr>
      </p:pic>
      <p:pic>
        <p:nvPicPr>
          <p:cNvPr id="7" name="Picture 6">
            <a:extLst>
              <a:ext uri="{FF2B5EF4-FFF2-40B4-BE49-F238E27FC236}">
                <a16:creationId xmlns:a16="http://schemas.microsoft.com/office/drawing/2014/main" id="{9B5A5C89-B95D-4F62-9BAB-6B73131A4F3C}"/>
              </a:ext>
            </a:extLst>
          </p:cNvPr>
          <p:cNvPicPr>
            <a:picLocks noChangeAspect="1"/>
          </p:cNvPicPr>
          <p:nvPr/>
        </p:nvPicPr>
        <p:blipFill>
          <a:blip r:embed="rId4"/>
          <a:stretch>
            <a:fillRect/>
          </a:stretch>
        </p:blipFill>
        <p:spPr>
          <a:xfrm>
            <a:off x="139081" y="219921"/>
            <a:ext cx="4171950" cy="3175838"/>
          </a:xfrm>
          <a:prstGeom prst="rect">
            <a:avLst/>
          </a:prstGeom>
        </p:spPr>
      </p:pic>
      <p:pic>
        <p:nvPicPr>
          <p:cNvPr id="11" name="Picture 10">
            <a:extLst>
              <a:ext uri="{FF2B5EF4-FFF2-40B4-BE49-F238E27FC236}">
                <a16:creationId xmlns:a16="http://schemas.microsoft.com/office/drawing/2014/main" id="{44D39160-70FD-483C-BEDD-2DB0DF412284}"/>
              </a:ext>
            </a:extLst>
          </p:cNvPr>
          <p:cNvPicPr>
            <a:picLocks noChangeAspect="1"/>
          </p:cNvPicPr>
          <p:nvPr/>
        </p:nvPicPr>
        <p:blipFill>
          <a:blip r:embed="rId5"/>
          <a:stretch>
            <a:fillRect/>
          </a:stretch>
        </p:blipFill>
        <p:spPr>
          <a:xfrm>
            <a:off x="546331" y="2815560"/>
            <a:ext cx="4171950" cy="3181350"/>
          </a:xfrm>
          <a:prstGeom prst="rect">
            <a:avLst/>
          </a:prstGeom>
        </p:spPr>
      </p:pic>
      <p:pic>
        <p:nvPicPr>
          <p:cNvPr id="6" name="Picture 5">
            <a:extLst>
              <a:ext uri="{FF2B5EF4-FFF2-40B4-BE49-F238E27FC236}">
                <a16:creationId xmlns:a16="http://schemas.microsoft.com/office/drawing/2014/main" id="{2101F19A-B567-45DE-8F76-3D8A3D79541F}"/>
              </a:ext>
            </a:extLst>
          </p:cNvPr>
          <p:cNvPicPr>
            <a:picLocks noChangeAspect="1"/>
          </p:cNvPicPr>
          <p:nvPr/>
        </p:nvPicPr>
        <p:blipFill>
          <a:blip r:embed="rId6"/>
          <a:stretch>
            <a:fillRect/>
          </a:stretch>
        </p:blipFill>
        <p:spPr>
          <a:xfrm>
            <a:off x="2825717" y="1181172"/>
            <a:ext cx="3624695" cy="3610311"/>
          </a:xfrm>
          <a:prstGeom prst="rect">
            <a:avLst/>
          </a:prstGeom>
        </p:spPr>
      </p:pic>
    </p:spTree>
    <p:extLst>
      <p:ext uri="{BB962C8B-B14F-4D97-AF65-F5344CB8AC3E}">
        <p14:creationId xmlns:p14="http://schemas.microsoft.com/office/powerpoint/2010/main" val="27305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53743-9D44-4022-A81D-E862CBC21DA1}"/>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9D201DCC-CFEF-4F37-AF52-1FEF55CCA03E}"/>
              </a:ext>
            </a:extLst>
          </p:cNvPr>
          <p:cNvPicPr>
            <a:picLocks noGrp="1" noChangeAspect="1"/>
          </p:cNvPicPr>
          <p:nvPr>
            <p:ph idx="1"/>
          </p:nvPr>
        </p:nvPicPr>
        <p:blipFill>
          <a:blip r:embed="rId3"/>
          <a:stretch>
            <a:fillRect/>
          </a:stretch>
        </p:blipFill>
        <p:spPr>
          <a:xfrm>
            <a:off x="386257" y="764453"/>
            <a:ext cx="11419485" cy="5329093"/>
          </a:xfrm>
          <a:prstGeom prst="rect">
            <a:avLst/>
          </a:prstGeom>
        </p:spPr>
      </p:pic>
    </p:spTree>
    <p:extLst>
      <p:ext uri="{BB962C8B-B14F-4D97-AF65-F5344CB8AC3E}">
        <p14:creationId xmlns:p14="http://schemas.microsoft.com/office/powerpoint/2010/main" val="78053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553A83-AC68-D644-BA47-03D72F62E3F2}"/>
              </a:ext>
            </a:extLst>
          </p:cNvPr>
          <p:cNvSpPr/>
          <p:nvPr/>
        </p:nvSpPr>
        <p:spPr>
          <a:xfrm>
            <a:off x="296562" y="279431"/>
            <a:ext cx="11615352" cy="5958000"/>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21" name="Title 15">
            <a:extLst>
              <a:ext uri="{FF2B5EF4-FFF2-40B4-BE49-F238E27FC236}">
                <a16:creationId xmlns:a16="http://schemas.microsoft.com/office/drawing/2014/main" id="{6B7629C0-C276-AF4F-9ADF-EDFEA86BC984}"/>
              </a:ext>
            </a:extLst>
          </p:cNvPr>
          <p:cNvSpPr>
            <a:spLocks noGrp="1"/>
          </p:cNvSpPr>
          <p:nvPr>
            <p:ph type="ctrTitle"/>
          </p:nvPr>
        </p:nvSpPr>
        <p:spPr>
          <a:xfrm>
            <a:off x="1148316" y="1720768"/>
            <a:ext cx="5373064" cy="1243148"/>
          </a:xfrm>
        </p:spPr>
        <p:txBody>
          <a:bodyPr lIns="36000" spcCol="72000" anchor="t" anchorCtr="0">
            <a:noAutofit/>
          </a:bodyPr>
          <a:lstStyle/>
          <a:p>
            <a:pPr algn="l">
              <a:lnSpc>
                <a:spcPct val="100000"/>
              </a:lnSpc>
              <a:spcBef>
                <a:spcPts val="2000"/>
              </a:spcBef>
            </a:pPr>
            <a:r>
              <a:rPr lang="en-US" sz="3700" b="1">
                <a:ln cmpd="sng">
                  <a:noFill/>
                </a:ln>
                <a:solidFill>
                  <a:schemeClr val="bg1"/>
                </a:solidFill>
                <a:latin typeface="Arial" panose="020B0604020202020204" pitchFamily="34" charset="0"/>
                <a:cs typeface="Arial" panose="020B0604020202020204" pitchFamily="34" charset="0"/>
              </a:rPr>
              <a:t>We’re getting</a:t>
            </a:r>
            <a:br>
              <a:rPr lang="en-US" sz="3700" b="1">
                <a:ln cmpd="sng">
                  <a:noFill/>
                </a:ln>
                <a:solidFill>
                  <a:schemeClr val="bg1"/>
                </a:solidFill>
                <a:latin typeface="Arial" panose="020B0604020202020204" pitchFamily="34" charset="0"/>
                <a:cs typeface="Arial" panose="020B0604020202020204" pitchFamily="34" charset="0"/>
              </a:rPr>
            </a:br>
            <a:r>
              <a:rPr lang="en-US" sz="3700" b="1">
                <a:ln cmpd="sng">
                  <a:noFill/>
                </a:ln>
                <a:solidFill>
                  <a:schemeClr val="bg1"/>
                </a:solidFill>
                <a:latin typeface="Arial" panose="020B0604020202020204" pitchFamily="34" charset="0"/>
                <a:cs typeface="Arial" panose="020B0604020202020204" pitchFamily="34" charset="0"/>
              </a:rPr>
              <a:t>through this together.</a:t>
            </a:r>
            <a:br>
              <a:rPr lang="en-US" sz="3700" b="1">
                <a:ln cmpd="sng">
                  <a:noFill/>
                </a:ln>
                <a:solidFill>
                  <a:schemeClr val="bg1"/>
                </a:solidFill>
                <a:latin typeface="Arial" panose="020B0604020202020204" pitchFamily="34" charset="0"/>
                <a:cs typeface="Arial" panose="020B0604020202020204" pitchFamily="34" charset="0"/>
              </a:rPr>
            </a:br>
            <a:r>
              <a:rPr lang="en-US" sz="3700" b="1">
                <a:ln cmpd="sng">
                  <a:noFill/>
                </a:ln>
                <a:solidFill>
                  <a:schemeClr val="bg1"/>
                </a:solidFill>
                <a:latin typeface="Arial" panose="020B0604020202020204" pitchFamily="34" charset="0"/>
                <a:cs typeface="Arial" panose="020B0604020202020204" pitchFamily="34" charset="0"/>
              </a:rPr>
              <a:t> </a:t>
            </a:r>
            <a:br>
              <a:rPr lang="en-US" sz="3700" b="1">
                <a:ln cmpd="sng">
                  <a:noFill/>
                </a:ln>
                <a:solidFill>
                  <a:schemeClr val="bg1"/>
                </a:solidFill>
                <a:latin typeface="Arial" panose="020B0604020202020204" pitchFamily="34" charset="0"/>
                <a:cs typeface="Arial" panose="020B0604020202020204" pitchFamily="34" charset="0"/>
              </a:rPr>
            </a:br>
            <a:endParaRPr lang="en-US" sz="3700" b="1">
              <a:ln cmpd="sng">
                <a:noFill/>
              </a:ln>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300B6F3-7E06-674B-8E1E-F3FBA771B9BB}"/>
              </a:ext>
            </a:extLst>
          </p:cNvPr>
          <p:cNvGrpSpPr/>
          <p:nvPr/>
        </p:nvGrpSpPr>
        <p:grpSpPr>
          <a:xfrm>
            <a:off x="1190306" y="2378449"/>
            <a:ext cx="4826891" cy="576547"/>
            <a:chOff x="1190307" y="2378449"/>
            <a:chExt cx="4164548" cy="576547"/>
          </a:xfrm>
        </p:grpSpPr>
        <p:cxnSp>
          <p:nvCxnSpPr>
            <p:cNvPr id="10" name="Straight Connector 9">
              <a:extLst>
                <a:ext uri="{FF2B5EF4-FFF2-40B4-BE49-F238E27FC236}">
                  <a16:creationId xmlns:a16="http://schemas.microsoft.com/office/drawing/2014/main" id="{CB06490E-4EFA-9445-AE61-C82BD7FD22E2}"/>
                </a:ext>
              </a:extLst>
            </p:cNvPr>
            <p:cNvCxnSpPr>
              <a:cxnSpLocks/>
            </p:cNvCxnSpPr>
            <p:nvPr/>
          </p:nvCxnSpPr>
          <p:spPr>
            <a:xfrm>
              <a:off x="1190307" y="2954996"/>
              <a:ext cx="4164548" cy="0"/>
            </a:xfrm>
            <a:prstGeom prst="line">
              <a:avLst/>
            </a:prstGeom>
            <a:ln w="1270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71D628-EFC0-7C44-9135-02BB7359BEE1}"/>
                </a:ext>
              </a:extLst>
            </p:cNvPr>
            <p:cNvCxnSpPr>
              <a:cxnSpLocks/>
            </p:cNvCxnSpPr>
            <p:nvPr/>
          </p:nvCxnSpPr>
          <p:spPr>
            <a:xfrm>
              <a:off x="1190307" y="2378449"/>
              <a:ext cx="4164548" cy="0"/>
            </a:xfrm>
            <a:prstGeom prst="line">
              <a:avLst/>
            </a:prstGeom>
            <a:ln w="12700">
              <a:solidFill>
                <a:srgbClr val="DA291C"/>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A1AAF04-75DC-A544-96A2-63F9EE302870}"/>
              </a:ext>
            </a:extLst>
          </p:cNvPr>
          <p:cNvGrpSpPr/>
          <p:nvPr/>
        </p:nvGrpSpPr>
        <p:grpSpPr>
          <a:xfrm>
            <a:off x="1148316" y="3179079"/>
            <a:ext cx="5041469" cy="1694372"/>
            <a:chOff x="1148316" y="3179079"/>
            <a:chExt cx="3825705" cy="1243148"/>
          </a:xfrm>
        </p:grpSpPr>
        <p:grpSp>
          <p:nvGrpSpPr>
            <p:cNvPr id="9" name="Group 8">
              <a:extLst>
                <a:ext uri="{FF2B5EF4-FFF2-40B4-BE49-F238E27FC236}">
                  <a16:creationId xmlns:a16="http://schemas.microsoft.com/office/drawing/2014/main" id="{6077E1DE-41DB-8446-80F3-FBED480B8545}"/>
                </a:ext>
              </a:extLst>
            </p:cNvPr>
            <p:cNvGrpSpPr/>
            <p:nvPr/>
          </p:nvGrpSpPr>
          <p:grpSpPr>
            <a:xfrm>
              <a:off x="1190307" y="3631608"/>
              <a:ext cx="3155176" cy="452951"/>
              <a:chOff x="1190307" y="3631608"/>
              <a:chExt cx="3167777" cy="452951"/>
            </a:xfrm>
          </p:grpSpPr>
          <p:cxnSp>
            <p:nvCxnSpPr>
              <p:cNvPr id="14" name="Straight Connector 13">
                <a:extLst>
                  <a:ext uri="{FF2B5EF4-FFF2-40B4-BE49-F238E27FC236}">
                    <a16:creationId xmlns:a16="http://schemas.microsoft.com/office/drawing/2014/main" id="{2A9D0AA6-5585-F842-9CAA-88D9FF57E46E}"/>
                  </a:ext>
                </a:extLst>
              </p:cNvPr>
              <p:cNvCxnSpPr>
                <a:cxnSpLocks/>
              </p:cNvCxnSpPr>
              <p:nvPr/>
            </p:nvCxnSpPr>
            <p:spPr>
              <a:xfrm>
                <a:off x="1190307" y="3631608"/>
                <a:ext cx="3167777" cy="0"/>
              </a:xfrm>
              <a:prstGeom prst="line">
                <a:avLst/>
              </a:prstGeom>
              <a:ln w="1270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CFEDA9-ED3F-1D49-AE72-601F60CFADEA}"/>
                  </a:ext>
                </a:extLst>
              </p:cNvPr>
              <p:cNvCxnSpPr>
                <a:cxnSpLocks/>
              </p:cNvCxnSpPr>
              <p:nvPr/>
            </p:nvCxnSpPr>
            <p:spPr>
              <a:xfrm>
                <a:off x="1190307" y="4084559"/>
                <a:ext cx="3154184" cy="0"/>
              </a:xfrm>
              <a:prstGeom prst="line">
                <a:avLst/>
              </a:prstGeom>
              <a:ln w="12700">
                <a:solidFill>
                  <a:srgbClr val="DA291C"/>
                </a:solidFill>
              </a:ln>
            </p:spPr>
            <p:style>
              <a:lnRef idx="1">
                <a:schemeClr val="accent1"/>
              </a:lnRef>
              <a:fillRef idx="0">
                <a:schemeClr val="accent1"/>
              </a:fillRef>
              <a:effectRef idx="0">
                <a:schemeClr val="accent1"/>
              </a:effectRef>
              <a:fontRef idx="minor">
                <a:schemeClr val="tx1"/>
              </a:fontRef>
            </p:style>
          </p:cxnSp>
        </p:grpSp>
        <p:sp>
          <p:nvSpPr>
            <p:cNvPr id="22" name="Title 15">
              <a:extLst>
                <a:ext uri="{FF2B5EF4-FFF2-40B4-BE49-F238E27FC236}">
                  <a16:creationId xmlns:a16="http://schemas.microsoft.com/office/drawing/2014/main" id="{4ED078F6-FEB2-554A-B63B-3AFE1BCADF1F}"/>
                </a:ext>
              </a:extLst>
            </p:cNvPr>
            <p:cNvSpPr txBox="1">
              <a:spLocks/>
            </p:cNvSpPr>
            <p:nvPr/>
          </p:nvSpPr>
          <p:spPr>
            <a:xfrm>
              <a:off x="1148316" y="3179079"/>
              <a:ext cx="3825705" cy="1243148"/>
            </a:xfrm>
            <a:prstGeom prst="rect">
              <a:avLst/>
            </a:prstGeom>
          </p:spPr>
          <p:txBody>
            <a:bodyPr vert="horz" lIns="36000" tIns="45720" rIns="91440" bIns="45720" spcCol="72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2000"/>
                </a:spcBef>
              </a:pPr>
              <a:r>
                <a:rPr lang="en-US" sz="3700" b="1">
                  <a:ln cmpd="sng">
                    <a:noFill/>
                  </a:ln>
                  <a:solidFill>
                    <a:schemeClr val="bg1"/>
                  </a:solidFill>
                  <a:latin typeface="Arial" panose="020B0604020202020204" pitchFamily="34" charset="0"/>
                  <a:cs typeface="Arial" panose="020B0604020202020204" pitchFamily="34" charset="0"/>
                </a:rPr>
                <a:t>But there are more</a:t>
              </a:r>
              <a:br>
                <a:rPr lang="en-US" sz="3700" b="1">
                  <a:ln cmpd="sng">
                    <a:noFill/>
                  </a:ln>
                  <a:solidFill>
                    <a:schemeClr val="bg1"/>
                  </a:solidFill>
                  <a:latin typeface="Arial" panose="020B0604020202020204" pitchFamily="34" charset="0"/>
                  <a:cs typeface="Arial" panose="020B0604020202020204" pitchFamily="34" charset="0"/>
                </a:rPr>
              </a:br>
              <a:r>
                <a:rPr lang="en-US" sz="3700" b="1">
                  <a:ln cmpd="sng">
                    <a:noFill/>
                  </a:ln>
                  <a:solidFill>
                    <a:schemeClr val="bg1"/>
                  </a:solidFill>
                  <a:latin typeface="Arial" panose="020B0604020202020204" pitchFamily="34" charset="0"/>
                  <a:cs typeface="Arial" panose="020B0604020202020204" pitchFamily="34" charset="0"/>
                </a:rPr>
                <a:t>challenges ahead.</a:t>
              </a:r>
            </a:p>
          </p:txBody>
        </p:sp>
      </p:grpSp>
      <p:pic>
        <p:nvPicPr>
          <p:cNvPr id="3" name="Picture 2">
            <a:extLst>
              <a:ext uri="{FF2B5EF4-FFF2-40B4-BE49-F238E27FC236}">
                <a16:creationId xmlns:a16="http://schemas.microsoft.com/office/drawing/2014/main" id="{C2453E5F-18EE-457C-9F54-2BD12CA7D782}"/>
              </a:ext>
            </a:extLst>
          </p:cNvPr>
          <p:cNvPicPr>
            <a:picLocks noChangeAspect="1"/>
          </p:cNvPicPr>
          <p:nvPr/>
        </p:nvPicPr>
        <p:blipFill>
          <a:blip r:embed="rId3"/>
          <a:stretch>
            <a:fillRect/>
          </a:stretch>
        </p:blipFill>
        <p:spPr>
          <a:xfrm>
            <a:off x="10773681" y="6241031"/>
            <a:ext cx="1138233" cy="505205"/>
          </a:xfrm>
          <a:prstGeom prst="rect">
            <a:avLst/>
          </a:prstGeom>
        </p:spPr>
      </p:pic>
    </p:spTree>
    <p:extLst>
      <p:ext uri="{BB962C8B-B14F-4D97-AF65-F5344CB8AC3E}">
        <p14:creationId xmlns:p14="http://schemas.microsoft.com/office/powerpoint/2010/main" val="138735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8F382B-19FC-F245-AD2F-74E7A41E5D78}"/>
              </a:ext>
            </a:extLst>
          </p:cNvPr>
          <p:cNvPicPr>
            <a:picLocks noChangeAspect="1"/>
          </p:cNvPicPr>
          <p:nvPr/>
        </p:nvPicPr>
        <p:blipFill>
          <a:blip r:embed="rId3"/>
          <a:srcRect/>
          <a:stretch/>
        </p:blipFill>
        <p:spPr>
          <a:xfrm>
            <a:off x="6104897" y="279430"/>
            <a:ext cx="5807017" cy="5958000"/>
          </a:xfrm>
          <a:prstGeom prst="rect">
            <a:avLst/>
          </a:prstGeom>
        </p:spPr>
      </p:pic>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9" name="Rectangle 8">
            <a:extLst>
              <a:ext uri="{FF2B5EF4-FFF2-40B4-BE49-F238E27FC236}">
                <a16:creationId xmlns:a16="http://schemas.microsoft.com/office/drawing/2014/main" id="{4C48B6FA-AC57-2B41-996D-1D2AF3462BA8}"/>
              </a:ext>
            </a:extLst>
          </p:cNvPr>
          <p:cNvSpPr/>
          <p:nvPr/>
        </p:nvSpPr>
        <p:spPr>
          <a:xfrm>
            <a:off x="296562"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5">
            <a:extLst>
              <a:ext uri="{FF2B5EF4-FFF2-40B4-BE49-F238E27FC236}">
                <a16:creationId xmlns:a16="http://schemas.microsoft.com/office/drawing/2014/main" id="{1CCD10A4-8C7F-AB42-A05F-04C665820A3E}"/>
              </a:ext>
            </a:extLst>
          </p:cNvPr>
          <p:cNvSpPr txBox="1">
            <a:spLocks/>
          </p:cNvSpPr>
          <p:nvPr/>
        </p:nvSpPr>
        <p:spPr>
          <a:xfrm>
            <a:off x="1036281" y="279430"/>
            <a:ext cx="4238663" cy="5738193"/>
          </a:xfrm>
          <a:prstGeom prst="rect">
            <a:avLst/>
          </a:prstGeom>
        </p:spPr>
        <p:txBody>
          <a:bodyPr vert="horz" lIns="36000" tIns="45720" rIns="91440" bIns="45720" spcCol="720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400"/>
              </a:spcAft>
            </a:pPr>
            <a:r>
              <a:rPr lang="en-US" sz="2200" b="1" dirty="0">
                <a:ln cmpd="sng">
                  <a:noFill/>
                </a:ln>
                <a:latin typeface="Arial" panose="020B0604020202020204" pitchFamily="34" charset="0"/>
                <a:cs typeface="Arial" panose="020B0604020202020204" pitchFamily="34" charset="0"/>
              </a:rPr>
              <a:t>Demand has increased </a:t>
            </a:r>
            <a:r>
              <a:rPr lang="en-US" sz="2200" dirty="0">
                <a:ln cmpd="sng">
                  <a:noFill/>
                </a:ln>
                <a:latin typeface="Arial" panose="020B0604020202020204" pitchFamily="34" charset="0"/>
                <a:cs typeface="Arial" panose="020B0604020202020204" pitchFamily="34" charset="0"/>
              </a:rPr>
              <a:t>for the services and supports that so many people already rely on. </a:t>
            </a:r>
          </a:p>
        </p:txBody>
      </p:sp>
      <p:pic>
        <p:nvPicPr>
          <p:cNvPr id="11" name="Picture 10">
            <a:extLst>
              <a:ext uri="{FF2B5EF4-FFF2-40B4-BE49-F238E27FC236}">
                <a16:creationId xmlns:a16="http://schemas.microsoft.com/office/drawing/2014/main" id="{E7B95833-0A5B-4C17-9E43-5E975C8C638E}"/>
              </a:ext>
            </a:extLst>
          </p:cNvPr>
          <p:cNvPicPr>
            <a:picLocks noChangeAspect="1"/>
          </p:cNvPicPr>
          <p:nvPr/>
        </p:nvPicPr>
        <p:blipFill>
          <a:blip r:embed="rId4"/>
          <a:srcRect/>
          <a:stretch/>
        </p:blipFill>
        <p:spPr>
          <a:xfrm>
            <a:off x="6104897" y="280259"/>
            <a:ext cx="5807017" cy="5956340"/>
          </a:xfrm>
          <a:prstGeom prst="rect">
            <a:avLst/>
          </a:prstGeom>
        </p:spPr>
      </p:pic>
      <p:pic>
        <p:nvPicPr>
          <p:cNvPr id="3" name="Picture 2">
            <a:extLst>
              <a:ext uri="{FF2B5EF4-FFF2-40B4-BE49-F238E27FC236}">
                <a16:creationId xmlns:a16="http://schemas.microsoft.com/office/drawing/2014/main" id="{204D5114-C1D1-42A2-896F-8258C4C000B6}"/>
              </a:ext>
            </a:extLst>
          </p:cNvPr>
          <p:cNvPicPr>
            <a:picLocks noChangeAspect="1"/>
          </p:cNvPicPr>
          <p:nvPr/>
        </p:nvPicPr>
        <p:blipFill>
          <a:blip r:embed="rId5"/>
          <a:stretch>
            <a:fillRect/>
          </a:stretch>
        </p:blipFill>
        <p:spPr>
          <a:xfrm>
            <a:off x="10755387" y="6236599"/>
            <a:ext cx="1140051" cy="506012"/>
          </a:xfrm>
          <a:prstGeom prst="rect">
            <a:avLst/>
          </a:prstGeom>
        </p:spPr>
      </p:pic>
    </p:spTree>
    <p:extLst>
      <p:ext uri="{BB962C8B-B14F-4D97-AF65-F5344CB8AC3E}">
        <p14:creationId xmlns:p14="http://schemas.microsoft.com/office/powerpoint/2010/main" val="167872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D88184C-9E11-43DD-93C8-3CF61DE1A23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8436"/>
          <a:stretch/>
        </p:blipFill>
        <p:spPr>
          <a:xfrm>
            <a:off x="264422" y="205610"/>
            <a:ext cx="11663155" cy="5877392"/>
          </a:xfrm>
          <a:prstGeom prst="rect">
            <a:avLst/>
          </a:prstGeom>
        </p:spPr>
      </p:pic>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10" name="Title 15">
            <a:extLst>
              <a:ext uri="{FF2B5EF4-FFF2-40B4-BE49-F238E27FC236}">
                <a16:creationId xmlns:a16="http://schemas.microsoft.com/office/drawing/2014/main" id="{47DF65D0-D336-5047-80DB-339D23C37DF6}"/>
              </a:ext>
            </a:extLst>
          </p:cNvPr>
          <p:cNvSpPr>
            <a:spLocks noGrp="1"/>
          </p:cNvSpPr>
          <p:nvPr>
            <p:ph type="ctrTitle"/>
          </p:nvPr>
        </p:nvSpPr>
        <p:spPr>
          <a:xfrm>
            <a:off x="1200580" y="328356"/>
            <a:ext cx="9314443" cy="1139621"/>
          </a:xfrm>
        </p:spPr>
        <p:txBody>
          <a:bodyPr lIns="36000" spcCol="72000" anchor="ctr" anchorCtr="0">
            <a:noAutofit/>
          </a:bodyPr>
          <a:lstStyle/>
          <a:p>
            <a:pPr algn="l">
              <a:lnSpc>
                <a:spcPct val="100000"/>
              </a:lnSpc>
              <a:spcBef>
                <a:spcPts val="600"/>
              </a:spcBef>
              <a:spcAft>
                <a:spcPts val="600"/>
              </a:spcAft>
            </a:pPr>
            <a:r>
              <a:rPr lang="en-US" sz="3200" b="1" dirty="0">
                <a:ln cmpd="sng">
                  <a:noFill/>
                </a:ln>
                <a:solidFill>
                  <a:schemeClr val="bg1"/>
                </a:solidFill>
                <a:latin typeface="Arial" panose="020B0604020202020204" pitchFamily="34" charset="0"/>
                <a:cs typeface="Arial" panose="020B0604020202020204" pitchFamily="34" charset="0"/>
              </a:rPr>
              <a:t>We still need you, now more than ever.</a:t>
            </a:r>
          </a:p>
        </p:txBody>
      </p:sp>
      <p:sp>
        <p:nvSpPr>
          <p:cNvPr id="17" name="Title 1">
            <a:extLst>
              <a:ext uri="{FF2B5EF4-FFF2-40B4-BE49-F238E27FC236}">
                <a16:creationId xmlns:a16="http://schemas.microsoft.com/office/drawing/2014/main" id="{9C99F4E8-4872-E746-B38E-21535C1697CB}"/>
              </a:ext>
            </a:extLst>
          </p:cNvPr>
          <p:cNvSpPr txBox="1">
            <a:spLocks/>
          </p:cNvSpPr>
          <p:nvPr/>
        </p:nvSpPr>
        <p:spPr>
          <a:xfrm>
            <a:off x="5498133" y="1965201"/>
            <a:ext cx="5649884" cy="2707295"/>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solidFill>
                  <a:schemeClr val="bg1"/>
                </a:solidFill>
                <a:latin typeface="Times" pitchFamily="2" charset="0"/>
                <a:cs typeface="Arial" panose="020B0604020202020204" pitchFamily="34" charset="0"/>
              </a:rPr>
              <a:t>  </a:t>
            </a:r>
            <a:r>
              <a:rPr lang="en-US" sz="2400" dirty="0">
                <a:solidFill>
                  <a:schemeClr val="bg1"/>
                </a:solidFill>
                <a:latin typeface="Times" pitchFamily="2" charset="0"/>
                <a:cs typeface="Arial" panose="020B0604020202020204" pitchFamily="34" charset="0"/>
              </a:rPr>
              <a:t>   We must ensure our network of  agencies is here for tomorrow as well.   We need your support so that these services can continue to be there for our most vulnerable populations and we can build stronger communities for our future</a:t>
            </a:r>
            <a:r>
              <a:rPr lang="en-US" sz="2000" dirty="0">
                <a:solidFill>
                  <a:schemeClr val="bg1"/>
                </a:solidFill>
                <a:latin typeface="Times" pitchFamily="2" charset="0"/>
                <a:cs typeface="Arial" panose="020B0604020202020204" pitchFamily="34" charset="0"/>
              </a:rPr>
              <a:t>.</a:t>
            </a:r>
          </a:p>
          <a:p>
            <a:pPr algn="l">
              <a:lnSpc>
                <a:spcPct val="100000"/>
              </a:lnSpc>
            </a:pPr>
            <a:endParaRPr lang="en-US" sz="2000" dirty="0">
              <a:solidFill>
                <a:schemeClr val="bg1"/>
              </a:solidFill>
              <a:latin typeface="Times" pitchFamily="2" charset="0"/>
              <a:cs typeface="Arial" panose="020B0604020202020204" pitchFamily="34" charset="0"/>
            </a:endParaRPr>
          </a:p>
          <a:p>
            <a:pPr algn="l">
              <a:lnSpc>
                <a:spcPct val="100000"/>
              </a:lnSpc>
            </a:pPr>
            <a:r>
              <a:rPr lang="en-US" sz="1600" b="1" dirty="0">
                <a:solidFill>
                  <a:schemeClr val="bg1"/>
                </a:solidFill>
                <a:latin typeface="Arial" panose="020B0604020202020204" pitchFamily="34" charset="0"/>
                <a:cs typeface="Arial" panose="020B0604020202020204" pitchFamily="34" charset="0"/>
              </a:rPr>
              <a:t>Faith McFarland Executive Director</a:t>
            </a:r>
            <a:r>
              <a:rPr lang="en-US" sz="1600" dirty="0">
                <a:solidFill>
                  <a:schemeClr val="bg1"/>
                </a:solidFill>
                <a:latin typeface="Arial" panose="020B0604020202020204" pitchFamily="34" charset="0"/>
                <a:cs typeface="Arial" panose="020B0604020202020204" pitchFamily="34" charset="0"/>
              </a:rPr>
              <a:t>, United Way Central New Brunswick</a:t>
            </a:r>
            <a:endParaRPr lang="en-US" sz="16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9D260050-3FB9-48C7-9171-739F2C9071ED}"/>
              </a:ext>
            </a:extLst>
          </p:cNvPr>
          <p:cNvCxnSpPr>
            <a:cxnSpLocks/>
          </p:cNvCxnSpPr>
          <p:nvPr/>
        </p:nvCxnSpPr>
        <p:spPr>
          <a:xfrm>
            <a:off x="1143792" y="1174080"/>
            <a:ext cx="9904413"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1D607F-F634-4A9F-BF38-644429B56D11}"/>
              </a:ext>
            </a:extLst>
          </p:cNvPr>
          <p:cNvSpPr txBox="1"/>
          <p:nvPr/>
        </p:nvSpPr>
        <p:spPr>
          <a:xfrm>
            <a:off x="8842113" y="3387097"/>
            <a:ext cx="1672910" cy="1938992"/>
          </a:xfrm>
          <a:prstGeom prst="rect">
            <a:avLst/>
          </a:prstGeom>
          <a:noFill/>
        </p:spPr>
        <p:txBody>
          <a:bodyPr wrap="square" rtlCol="0">
            <a:spAutoFit/>
          </a:bodyPr>
          <a:lstStyle/>
          <a:p>
            <a:r>
              <a:rPr lang="en-US" sz="12000" b="1" dirty="0">
                <a:solidFill>
                  <a:schemeClr val="accent1">
                    <a:lumMod val="75000"/>
                  </a:schemeClr>
                </a:solidFill>
                <a:latin typeface="Times" pitchFamily="2" charset="0"/>
              </a:rPr>
              <a:t>”</a:t>
            </a:r>
          </a:p>
        </p:txBody>
      </p:sp>
      <p:sp>
        <p:nvSpPr>
          <p:cNvPr id="19" name="TextBox 18">
            <a:extLst>
              <a:ext uri="{FF2B5EF4-FFF2-40B4-BE49-F238E27FC236}">
                <a16:creationId xmlns:a16="http://schemas.microsoft.com/office/drawing/2014/main" id="{2C308204-30EE-4C0D-AF12-2F8FB8AD603D}"/>
              </a:ext>
            </a:extLst>
          </p:cNvPr>
          <p:cNvSpPr txBox="1"/>
          <p:nvPr/>
        </p:nvSpPr>
        <p:spPr>
          <a:xfrm>
            <a:off x="5021346" y="1214174"/>
            <a:ext cx="1672910" cy="1938992"/>
          </a:xfrm>
          <a:prstGeom prst="rect">
            <a:avLst/>
          </a:prstGeom>
          <a:noFill/>
          <a:ln>
            <a:noFill/>
          </a:ln>
        </p:spPr>
        <p:txBody>
          <a:bodyPr wrap="square" rtlCol="0">
            <a:spAutoFit/>
          </a:bodyPr>
          <a:lstStyle/>
          <a:p>
            <a:r>
              <a:rPr lang="en-US" sz="12000" b="1" dirty="0">
                <a:solidFill>
                  <a:schemeClr val="accent1">
                    <a:lumMod val="75000"/>
                  </a:schemeClr>
                </a:solidFill>
                <a:latin typeface="Times" pitchFamily="2" charset="0"/>
              </a:rPr>
              <a:t>“</a:t>
            </a:r>
          </a:p>
        </p:txBody>
      </p:sp>
      <p:pic>
        <p:nvPicPr>
          <p:cNvPr id="2" name="Picture 1">
            <a:extLst>
              <a:ext uri="{FF2B5EF4-FFF2-40B4-BE49-F238E27FC236}">
                <a16:creationId xmlns:a16="http://schemas.microsoft.com/office/drawing/2014/main" id="{F30C6AA9-0120-4572-9DB9-8C983694290B}"/>
              </a:ext>
            </a:extLst>
          </p:cNvPr>
          <p:cNvPicPr>
            <a:picLocks noChangeAspect="1"/>
          </p:cNvPicPr>
          <p:nvPr/>
        </p:nvPicPr>
        <p:blipFill>
          <a:blip r:embed="rId4"/>
          <a:stretch>
            <a:fillRect/>
          </a:stretch>
        </p:blipFill>
        <p:spPr>
          <a:xfrm>
            <a:off x="10515023" y="6129913"/>
            <a:ext cx="1380415" cy="612698"/>
          </a:xfrm>
          <a:prstGeom prst="rect">
            <a:avLst/>
          </a:prstGeom>
        </p:spPr>
      </p:pic>
    </p:spTree>
    <p:extLst>
      <p:ext uri="{BB962C8B-B14F-4D97-AF65-F5344CB8AC3E}">
        <p14:creationId xmlns:p14="http://schemas.microsoft.com/office/powerpoint/2010/main" val="17352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12D2F1-D6CE-4814-A1B8-673E24EDEABC}"/>
              </a:ext>
            </a:extLst>
          </p:cNvPr>
          <p:cNvPicPr>
            <a:picLocks noChangeAspect="1"/>
          </p:cNvPicPr>
          <p:nvPr/>
        </p:nvPicPr>
        <p:blipFill>
          <a:blip r:embed="rId3"/>
          <a:stretch>
            <a:fillRect/>
          </a:stretch>
        </p:blipFill>
        <p:spPr>
          <a:xfrm>
            <a:off x="296562" y="205610"/>
            <a:ext cx="6438901" cy="6146224"/>
          </a:xfrm>
          <a:prstGeom prst="rect">
            <a:avLst/>
          </a:prstGeom>
        </p:spPr>
      </p:pic>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16" name="Title 15">
            <a:extLst>
              <a:ext uri="{FF2B5EF4-FFF2-40B4-BE49-F238E27FC236}">
                <a16:creationId xmlns:a16="http://schemas.microsoft.com/office/drawing/2014/main" id="{E9984575-C53D-844C-9C80-B6D7AB6A827C}"/>
              </a:ext>
            </a:extLst>
          </p:cNvPr>
          <p:cNvSpPr>
            <a:spLocks noGrp="1"/>
          </p:cNvSpPr>
          <p:nvPr>
            <p:ph type="ctrTitle"/>
          </p:nvPr>
        </p:nvSpPr>
        <p:spPr>
          <a:xfrm>
            <a:off x="6971264" y="527793"/>
            <a:ext cx="4680986" cy="5413797"/>
          </a:xfrm>
        </p:spPr>
        <p:txBody>
          <a:bodyPr lIns="36000" spcCol="72000" anchor="ctr" anchorCtr="0">
            <a:noAutofit/>
          </a:bodyPr>
          <a:lstStyle/>
          <a:p>
            <a:pPr algn="l">
              <a:lnSpc>
                <a:spcPct val="100000"/>
              </a:lnSpc>
              <a:spcBef>
                <a:spcPts val="600"/>
              </a:spcBef>
              <a:spcAft>
                <a:spcPts val="600"/>
              </a:spcAft>
            </a:pPr>
            <a:r>
              <a:rPr lang="en-US" sz="3200" dirty="0">
                <a:ln cmpd="sng">
                  <a:noFill/>
                </a:ln>
                <a:solidFill>
                  <a:schemeClr val="bg2">
                    <a:lumMod val="25000"/>
                  </a:schemeClr>
                </a:solidFill>
                <a:latin typeface="Arial" panose="020B0604020202020204" pitchFamily="34" charset="0"/>
                <a:cs typeface="Arial" panose="020B0604020202020204" pitchFamily="34" charset="0"/>
              </a:rPr>
              <a:t>When you give to United Way, you sustain people, families and entire </a:t>
            </a:r>
            <a:r>
              <a:rPr lang="en-US" sz="3200" dirty="0" err="1">
                <a:ln cmpd="sng">
                  <a:noFill/>
                </a:ln>
                <a:solidFill>
                  <a:schemeClr val="bg2">
                    <a:lumMod val="25000"/>
                  </a:schemeClr>
                </a:solidFill>
                <a:latin typeface="Arial" panose="020B0604020202020204" pitchFamily="34" charset="0"/>
                <a:cs typeface="Arial" panose="020B0604020202020204" pitchFamily="34" charset="0"/>
              </a:rPr>
              <a:t>neighbourhoods</a:t>
            </a:r>
            <a:r>
              <a:rPr lang="en-US" sz="3200" dirty="0">
                <a:ln cmpd="sng">
                  <a:noFill/>
                </a:ln>
                <a:solidFill>
                  <a:schemeClr val="bg2">
                    <a:lumMod val="2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E065ADB-86C1-4B69-82F2-56B669AABB82}"/>
              </a:ext>
            </a:extLst>
          </p:cNvPr>
          <p:cNvPicPr>
            <a:picLocks noChangeAspect="1"/>
          </p:cNvPicPr>
          <p:nvPr/>
        </p:nvPicPr>
        <p:blipFill>
          <a:blip r:embed="rId4"/>
          <a:stretch>
            <a:fillRect/>
          </a:stretch>
        </p:blipFill>
        <p:spPr>
          <a:xfrm>
            <a:off x="10515023" y="6129913"/>
            <a:ext cx="1380415" cy="612698"/>
          </a:xfrm>
          <a:prstGeom prst="rect">
            <a:avLst/>
          </a:prstGeom>
        </p:spPr>
      </p:pic>
    </p:spTree>
    <p:extLst>
      <p:ext uri="{BB962C8B-B14F-4D97-AF65-F5344CB8AC3E}">
        <p14:creationId xmlns:p14="http://schemas.microsoft.com/office/powerpoint/2010/main" val="279136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040D0C-1AD1-4F40-AC87-CF0E1C2E2436}"/>
              </a:ext>
            </a:extLst>
          </p:cNvPr>
          <p:cNvSpPr/>
          <p:nvPr/>
        </p:nvSpPr>
        <p:spPr>
          <a:xfrm>
            <a:off x="0" y="1"/>
            <a:ext cx="12192000" cy="798489"/>
          </a:xfrm>
          <a:prstGeom prst="rect">
            <a:avLst/>
          </a:prstGeom>
          <a:solidFill>
            <a:srgbClr val="DA291C"/>
          </a:solid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9B955334-C3FA-483A-920A-B0325CA26177}"/>
              </a:ext>
            </a:extLst>
          </p:cNvPr>
          <p:cNvSpPr>
            <a:spLocks noGrp="1"/>
          </p:cNvSpPr>
          <p:nvPr>
            <p:ph type="subTitle" idx="1"/>
          </p:nvPr>
        </p:nvSpPr>
        <p:spPr>
          <a:xfrm>
            <a:off x="456420" y="128257"/>
            <a:ext cx="11135357" cy="773149"/>
          </a:xfrm>
        </p:spPr>
        <p:txBody>
          <a:bodyPr>
            <a:noAutofit/>
          </a:bodyPr>
          <a:lstStyle/>
          <a:p>
            <a:pPr algn="l"/>
            <a:r>
              <a:rPr lang="en-US" sz="3600" b="1" dirty="0">
                <a:solidFill>
                  <a:schemeClr val="bg1"/>
                </a:solidFill>
                <a:latin typeface="Avenir Next LT Pro" panose="020B0504020202020204" pitchFamily="34" charset="0"/>
              </a:rPr>
              <a:t>Mental health supports</a:t>
            </a:r>
          </a:p>
        </p:txBody>
      </p:sp>
      <p:pic>
        <p:nvPicPr>
          <p:cNvPr id="3" name="Picture 2">
            <a:extLst>
              <a:ext uri="{FF2B5EF4-FFF2-40B4-BE49-F238E27FC236}">
                <a16:creationId xmlns:a16="http://schemas.microsoft.com/office/drawing/2014/main" id="{BDA84307-CA94-42CB-AD0F-B2BA810D4073}"/>
              </a:ext>
            </a:extLst>
          </p:cNvPr>
          <p:cNvPicPr>
            <a:picLocks noChangeAspect="1"/>
          </p:cNvPicPr>
          <p:nvPr/>
        </p:nvPicPr>
        <p:blipFill>
          <a:blip r:embed="rId3"/>
          <a:stretch>
            <a:fillRect/>
          </a:stretch>
        </p:blipFill>
        <p:spPr>
          <a:xfrm>
            <a:off x="288995" y="928285"/>
            <a:ext cx="4321419" cy="5772180"/>
          </a:xfrm>
          <a:prstGeom prst="rect">
            <a:avLst/>
          </a:prstGeom>
        </p:spPr>
      </p:pic>
      <p:pic>
        <p:nvPicPr>
          <p:cNvPr id="7" name="Picture 6">
            <a:extLst>
              <a:ext uri="{FF2B5EF4-FFF2-40B4-BE49-F238E27FC236}">
                <a16:creationId xmlns:a16="http://schemas.microsoft.com/office/drawing/2014/main" id="{D9562F7A-1611-405D-B6D5-43D4661B8E46}"/>
              </a:ext>
            </a:extLst>
          </p:cNvPr>
          <p:cNvPicPr>
            <a:picLocks noChangeAspect="1"/>
          </p:cNvPicPr>
          <p:nvPr/>
        </p:nvPicPr>
        <p:blipFill>
          <a:blip r:embed="rId4"/>
          <a:stretch>
            <a:fillRect/>
          </a:stretch>
        </p:blipFill>
        <p:spPr>
          <a:xfrm>
            <a:off x="10213962" y="6041253"/>
            <a:ext cx="1377815" cy="609653"/>
          </a:xfrm>
          <a:prstGeom prst="rect">
            <a:avLst/>
          </a:prstGeom>
        </p:spPr>
      </p:pic>
      <p:sp>
        <p:nvSpPr>
          <p:cNvPr id="8" name="TextBox 7">
            <a:extLst>
              <a:ext uri="{FF2B5EF4-FFF2-40B4-BE49-F238E27FC236}">
                <a16:creationId xmlns:a16="http://schemas.microsoft.com/office/drawing/2014/main" id="{AC4DB5A9-545E-4290-B35F-3B789E60EEFE}"/>
              </a:ext>
            </a:extLst>
          </p:cNvPr>
          <p:cNvSpPr txBox="1"/>
          <p:nvPr/>
        </p:nvSpPr>
        <p:spPr>
          <a:xfrm>
            <a:off x="4819907" y="1861881"/>
            <a:ext cx="7083098" cy="3115981"/>
          </a:xfrm>
          <a:prstGeom prst="rect">
            <a:avLst/>
          </a:prstGeom>
          <a:noFill/>
        </p:spPr>
        <p:txBody>
          <a:bodyPr wrap="square">
            <a:spAutoFit/>
          </a:bodyPr>
          <a:lstStyle/>
          <a:p>
            <a:pPr>
              <a:lnSpc>
                <a:spcPct val="107000"/>
              </a:lnSpc>
              <a:spcBef>
                <a:spcPts val="1800"/>
              </a:spcBef>
            </a:pPr>
            <a:r>
              <a:rPr lang="en-CA" b="1" dirty="0">
                <a:latin typeface="Avenir Next LT Pro" panose="020B0504020202020204" pitchFamily="34" charset="0"/>
                <a:ea typeface="Calibri" panose="020F0502020204030204" pitchFamily="34" charset="0"/>
              </a:rPr>
              <a:t>“[In 2019 – 2020 </a:t>
            </a:r>
            <a:r>
              <a:rPr lang="en-CA" b="1" dirty="0" err="1">
                <a:latin typeface="Avenir Next LT Pro" panose="020B0504020202020204" pitchFamily="34" charset="0"/>
                <a:ea typeface="Calibri" panose="020F0502020204030204" pitchFamily="34" charset="0"/>
              </a:rPr>
              <a:t>Chimo</a:t>
            </a:r>
            <a:r>
              <a:rPr lang="en-CA" b="1" dirty="0">
                <a:latin typeface="Avenir Next LT Pro" panose="020B0504020202020204" pitchFamily="34" charset="0"/>
                <a:ea typeface="Calibri" panose="020F0502020204030204" pitchFamily="34" charset="0"/>
              </a:rPr>
              <a:t> responded to 10,743 calls for support] </a:t>
            </a:r>
            <a:r>
              <a:rPr lang="en-CA" sz="1800" b="1" dirty="0">
                <a:effectLst/>
                <a:latin typeface="Avenir Next LT Pro" panose="020B0504020202020204" pitchFamily="34" charset="0"/>
                <a:ea typeface="Calibri" panose="020F0502020204030204" pitchFamily="34" charset="0"/>
              </a:rPr>
              <a:t>Overall, the results speak to the importance of free, accessible crisis intervention and mental health support through our 24/7 helpline.”</a:t>
            </a:r>
            <a:br>
              <a:rPr lang="en-CA" sz="1800" b="1" dirty="0">
                <a:effectLst/>
                <a:latin typeface="Avenir Next LT Pro" panose="020B0504020202020204" pitchFamily="34" charset="0"/>
                <a:ea typeface="Calibri" panose="020F0502020204030204" pitchFamily="34" charset="0"/>
                <a:cs typeface="Times New Roman" panose="02020603050405020304" pitchFamily="18" charset="0"/>
              </a:rPr>
            </a:br>
            <a:r>
              <a:rPr lang="en-CA" b="1" dirty="0">
                <a:latin typeface="Avenir Next LT Pro" panose="020B0504020202020204" pitchFamily="34" charset="0"/>
                <a:ea typeface="Calibri" panose="020F0502020204030204" pitchFamily="34" charset="0"/>
                <a:cs typeface="Calibri" panose="020F0502020204030204" pitchFamily="34" charset="0"/>
              </a:rPr>
              <a:t>		</a:t>
            </a:r>
          </a:p>
          <a:p>
            <a:pPr>
              <a:lnSpc>
                <a:spcPct val="107000"/>
              </a:lnSpc>
              <a:spcBef>
                <a:spcPts val="600"/>
              </a:spcBef>
            </a:pPr>
            <a:r>
              <a:rPr lang="en-CA" b="1" dirty="0">
                <a:latin typeface="Avenir Next LT Pro" panose="020B0504020202020204" pitchFamily="34" charset="0"/>
                <a:ea typeface="Calibri" panose="020F0502020204030204" pitchFamily="34" charset="0"/>
                <a:cs typeface="Calibri" panose="020F0502020204030204" pitchFamily="34" charset="0"/>
              </a:rPr>
              <a:t>		- </a:t>
            </a:r>
            <a:r>
              <a:rPr lang="en-CA" b="1" dirty="0" err="1">
                <a:latin typeface="Avenir Next LT Pro" panose="020B0504020202020204" pitchFamily="34" charset="0"/>
                <a:ea typeface="Calibri" panose="020F0502020204030204" pitchFamily="34" charset="0"/>
                <a:cs typeface="Calibri" panose="020F0502020204030204" pitchFamily="34" charset="0"/>
              </a:rPr>
              <a:t>Chimo</a:t>
            </a:r>
            <a:r>
              <a:rPr lang="en-CA" b="1" dirty="0">
                <a:latin typeface="Avenir Next LT Pro" panose="020B0504020202020204" pitchFamily="34" charset="0"/>
                <a:ea typeface="Calibri" panose="020F0502020204030204" pitchFamily="34" charset="0"/>
                <a:cs typeface="Calibri" panose="020F0502020204030204" pitchFamily="34" charset="0"/>
              </a:rPr>
              <a:t> Helpline Worker</a:t>
            </a:r>
          </a:p>
          <a:p>
            <a:pPr>
              <a:lnSpc>
                <a:spcPct val="107000"/>
              </a:lnSpc>
            </a:pPr>
            <a:r>
              <a:rPr lang="en-CA" dirty="0">
                <a:effectLst/>
                <a:latin typeface="Avenir Next LT Pro" panose="020B0504020202020204" pitchFamily="34" charset="0"/>
                <a:ea typeface="Calibri" panose="020F0502020204030204" pitchFamily="34" charset="0"/>
                <a:cs typeface="Calibri" panose="020F0502020204030204" pitchFamily="34" charset="0"/>
              </a:rPr>
              <a:t>		  just one of the United Way powered services 		  that helped change 11,554 lives of people  		  seeking crisis and/or mental health support </a:t>
            </a:r>
            <a:r>
              <a:rPr lang="en-CA" dirty="0">
                <a:latin typeface="Avenir Next LT Pro" panose="020B0504020202020204" pitchFamily="34" charset="0"/>
                <a:ea typeface="Calibri" panose="020F0502020204030204" pitchFamily="34" charset="0"/>
                <a:cs typeface="Calibri" panose="020F0502020204030204" pitchFamily="34" charset="0"/>
              </a:rPr>
              <a:t>in 		  our region last year</a:t>
            </a:r>
            <a:endParaRPr lang="en-CA" dirty="0">
              <a:effectLst/>
              <a:latin typeface="Avenir Next LT Pro Light" panose="020B03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33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040D0C-1AD1-4F40-AC87-CF0E1C2E2436}"/>
              </a:ext>
            </a:extLst>
          </p:cNvPr>
          <p:cNvSpPr/>
          <p:nvPr/>
        </p:nvSpPr>
        <p:spPr>
          <a:xfrm>
            <a:off x="0" y="0"/>
            <a:ext cx="12192000" cy="773149"/>
          </a:xfrm>
          <a:prstGeom prst="rect">
            <a:avLst/>
          </a:prstGeom>
          <a:solidFill>
            <a:srgbClr val="DA291C"/>
          </a:solid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9B955334-C3FA-483A-920A-B0325CA26177}"/>
              </a:ext>
            </a:extLst>
          </p:cNvPr>
          <p:cNvSpPr>
            <a:spLocks noGrp="1"/>
          </p:cNvSpPr>
          <p:nvPr>
            <p:ph type="subTitle" idx="1"/>
          </p:nvPr>
        </p:nvSpPr>
        <p:spPr>
          <a:xfrm>
            <a:off x="147327" y="72249"/>
            <a:ext cx="11135357" cy="773149"/>
          </a:xfrm>
        </p:spPr>
        <p:txBody>
          <a:bodyPr>
            <a:noAutofit/>
          </a:bodyPr>
          <a:lstStyle/>
          <a:p>
            <a:pPr algn="l"/>
            <a:r>
              <a:rPr lang="en-US" sz="4000" b="1" dirty="0">
                <a:solidFill>
                  <a:schemeClr val="bg1"/>
                </a:solidFill>
                <a:latin typeface="Avenir Next LT Pro" panose="020B0504020202020204" pitchFamily="34" charset="0"/>
              </a:rPr>
              <a:t>Domestic violence</a:t>
            </a:r>
            <a:endParaRPr lang="en-US" sz="3200" b="1" dirty="0">
              <a:solidFill>
                <a:schemeClr val="bg1"/>
              </a:solidFill>
              <a:latin typeface="Avenir Next LT Pro" panose="020B0504020202020204" pitchFamily="34" charset="0"/>
            </a:endParaRPr>
          </a:p>
        </p:txBody>
      </p:sp>
      <p:pic>
        <p:nvPicPr>
          <p:cNvPr id="10" name="Picture 9">
            <a:extLst>
              <a:ext uri="{FF2B5EF4-FFF2-40B4-BE49-F238E27FC236}">
                <a16:creationId xmlns:a16="http://schemas.microsoft.com/office/drawing/2014/main" id="{FC90A2B2-611D-4565-9E5F-36965D4D4E24}"/>
              </a:ext>
            </a:extLst>
          </p:cNvPr>
          <p:cNvPicPr>
            <a:picLocks noChangeAspect="1"/>
          </p:cNvPicPr>
          <p:nvPr/>
        </p:nvPicPr>
        <p:blipFill>
          <a:blip r:embed="rId3"/>
          <a:stretch>
            <a:fillRect/>
          </a:stretch>
        </p:blipFill>
        <p:spPr>
          <a:xfrm>
            <a:off x="559870" y="1081825"/>
            <a:ext cx="4248260" cy="5478383"/>
          </a:xfrm>
          <a:prstGeom prst="rect">
            <a:avLst/>
          </a:prstGeom>
        </p:spPr>
      </p:pic>
      <p:pic>
        <p:nvPicPr>
          <p:cNvPr id="12" name="Picture 11">
            <a:extLst>
              <a:ext uri="{FF2B5EF4-FFF2-40B4-BE49-F238E27FC236}">
                <a16:creationId xmlns:a16="http://schemas.microsoft.com/office/drawing/2014/main" id="{AE1883A0-1157-40C6-9F9B-8176476737E1}"/>
              </a:ext>
            </a:extLst>
          </p:cNvPr>
          <p:cNvPicPr>
            <a:picLocks noChangeAspect="1"/>
          </p:cNvPicPr>
          <p:nvPr/>
        </p:nvPicPr>
        <p:blipFill>
          <a:blip r:embed="rId4"/>
          <a:stretch>
            <a:fillRect/>
          </a:stretch>
        </p:blipFill>
        <p:spPr>
          <a:xfrm>
            <a:off x="10254315" y="5950555"/>
            <a:ext cx="1377815" cy="609653"/>
          </a:xfrm>
          <a:prstGeom prst="rect">
            <a:avLst/>
          </a:prstGeom>
        </p:spPr>
      </p:pic>
      <p:sp>
        <p:nvSpPr>
          <p:cNvPr id="14" name="TextBox 13">
            <a:extLst>
              <a:ext uri="{FF2B5EF4-FFF2-40B4-BE49-F238E27FC236}">
                <a16:creationId xmlns:a16="http://schemas.microsoft.com/office/drawing/2014/main" id="{983BB37D-4996-49C3-97E8-7D29474FCCB9}"/>
              </a:ext>
            </a:extLst>
          </p:cNvPr>
          <p:cNvSpPr txBox="1"/>
          <p:nvPr/>
        </p:nvSpPr>
        <p:spPr>
          <a:xfrm>
            <a:off x="4971244" y="1587766"/>
            <a:ext cx="6902795" cy="2548903"/>
          </a:xfrm>
          <a:prstGeom prst="rect">
            <a:avLst/>
          </a:prstGeom>
          <a:noFill/>
        </p:spPr>
        <p:txBody>
          <a:bodyPr wrap="square">
            <a:spAutoFit/>
          </a:bodyPr>
          <a:lstStyle/>
          <a:p>
            <a:pPr>
              <a:lnSpc>
                <a:spcPct val="107000"/>
              </a:lnSpc>
              <a:spcAft>
                <a:spcPts val="800"/>
              </a:spcAft>
            </a:pPr>
            <a:r>
              <a:rPr lang="en-CA" b="1" dirty="0">
                <a:effectLst/>
                <a:latin typeface="Avenir Next LT Pro" panose="020B0504020202020204" pitchFamily="34" charset="0"/>
                <a:ea typeface="Calibri" panose="020F0502020204030204" pitchFamily="34" charset="0"/>
                <a:cs typeface="Calibri" panose="020F0502020204030204" pitchFamily="34" charset="0"/>
              </a:rPr>
              <a:t>"I am confident, happy, strong, I love myself, I am not afraid, and I am ready to take on challenges. […] Liberty Lane gave me a home and built me back up...I will be forever grateful for my home here.“</a:t>
            </a:r>
          </a:p>
          <a:p>
            <a:pPr>
              <a:lnSpc>
                <a:spcPct val="107000"/>
              </a:lnSpc>
            </a:pPr>
            <a:r>
              <a:rPr lang="en-CA" b="1" dirty="0">
                <a:latin typeface="Avenir Next LT Pro" panose="020B0504020202020204" pitchFamily="34" charset="0"/>
                <a:ea typeface="Calibri" panose="020F0502020204030204" pitchFamily="34" charset="0"/>
                <a:cs typeface="Calibri" panose="020F0502020204030204" pitchFamily="34" charset="0"/>
              </a:rPr>
              <a:t>		- Liberty Lane Resident/Client</a:t>
            </a:r>
          </a:p>
          <a:p>
            <a:pPr>
              <a:lnSpc>
                <a:spcPct val="107000"/>
              </a:lnSpc>
            </a:pPr>
            <a:r>
              <a:rPr lang="en-CA" dirty="0">
                <a:effectLst/>
                <a:latin typeface="Avenir Next LT Pro" panose="020B0504020202020204" pitchFamily="34" charset="0"/>
                <a:ea typeface="Calibri" panose="020F0502020204030204" pitchFamily="34" charset="0"/>
                <a:cs typeface="Calibri" panose="020F0502020204030204" pitchFamily="34" charset="0"/>
              </a:rPr>
              <a:t>		  </a:t>
            </a:r>
            <a:r>
              <a:rPr lang="en-CA" dirty="0">
                <a:effectLst/>
                <a:latin typeface="Avenir Next LT Pro Light" panose="020B0304020202020204" pitchFamily="34" charset="0"/>
                <a:ea typeface="Calibri" panose="020F0502020204030204" pitchFamily="34" charset="0"/>
                <a:cs typeface="Calibri" panose="020F0502020204030204" pitchFamily="34" charset="0"/>
              </a:rPr>
              <a:t>one of the 8,404 lives changed by United Way 		  powered Domestic and Sexual Violence    			  support services in our region in 2019 - 2020</a:t>
            </a:r>
            <a:endParaRPr lang="en-CA" dirty="0">
              <a:effectLst/>
              <a:latin typeface="Avenir Next LT Pro Light" panose="020B03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45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040D0C-1AD1-4F40-AC87-CF0E1C2E2436}"/>
              </a:ext>
            </a:extLst>
          </p:cNvPr>
          <p:cNvSpPr/>
          <p:nvPr/>
        </p:nvSpPr>
        <p:spPr>
          <a:xfrm>
            <a:off x="0" y="1"/>
            <a:ext cx="12192000" cy="752655"/>
          </a:xfrm>
          <a:prstGeom prst="rect">
            <a:avLst/>
          </a:prstGeom>
          <a:solidFill>
            <a:srgbClr val="DA291C"/>
          </a:solid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9B955334-C3FA-483A-920A-B0325CA26177}"/>
              </a:ext>
            </a:extLst>
          </p:cNvPr>
          <p:cNvSpPr>
            <a:spLocks noGrp="1"/>
          </p:cNvSpPr>
          <p:nvPr>
            <p:ph type="subTitle" idx="1"/>
          </p:nvPr>
        </p:nvSpPr>
        <p:spPr>
          <a:xfrm>
            <a:off x="397148" y="140963"/>
            <a:ext cx="11135357" cy="611693"/>
          </a:xfrm>
        </p:spPr>
        <p:txBody>
          <a:bodyPr>
            <a:noAutofit/>
          </a:bodyPr>
          <a:lstStyle/>
          <a:p>
            <a:pPr algn="l"/>
            <a:r>
              <a:rPr lang="en-US" sz="3200" b="1" dirty="0">
                <a:solidFill>
                  <a:schemeClr val="bg1"/>
                </a:solidFill>
                <a:latin typeface="Avenir Next LT Pro" panose="020B0504020202020204" pitchFamily="34" charset="0"/>
              </a:rPr>
              <a:t>Homelessness</a:t>
            </a:r>
          </a:p>
        </p:txBody>
      </p:sp>
      <p:pic>
        <p:nvPicPr>
          <p:cNvPr id="7" name="Picture 6">
            <a:extLst>
              <a:ext uri="{FF2B5EF4-FFF2-40B4-BE49-F238E27FC236}">
                <a16:creationId xmlns:a16="http://schemas.microsoft.com/office/drawing/2014/main" id="{DAD17FAB-9BE8-4A8B-82F9-A5E7A42BE9F0}"/>
              </a:ext>
            </a:extLst>
          </p:cNvPr>
          <p:cNvPicPr>
            <a:picLocks noChangeAspect="1"/>
          </p:cNvPicPr>
          <p:nvPr/>
        </p:nvPicPr>
        <p:blipFill>
          <a:blip r:embed="rId3"/>
          <a:stretch>
            <a:fillRect/>
          </a:stretch>
        </p:blipFill>
        <p:spPr>
          <a:xfrm>
            <a:off x="10213962" y="6041253"/>
            <a:ext cx="1377815" cy="609653"/>
          </a:xfrm>
          <a:prstGeom prst="rect">
            <a:avLst/>
          </a:prstGeom>
        </p:spPr>
      </p:pic>
      <p:pic>
        <p:nvPicPr>
          <p:cNvPr id="9" name="Picture 8">
            <a:extLst>
              <a:ext uri="{FF2B5EF4-FFF2-40B4-BE49-F238E27FC236}">
                <a16:creationId xmlns:a16="http://schemas.microsoft.com/office/drawing/2014/main" id="{6D5EF44C-B25E-428D-8BE7-3C08FF79E0F3}"/>
              </a:ext>
            </a:extLst>
          </p:cNvPr>
          <p:cNvPicPr>
            <a:picLocks noChangeAspect="1"/>
          </p:cNvPicPr>
          <p:nvPr/>
        </p:nvPicPr>
        <p:blipFill>
          <a:blip r:embed="rId4"/>
          <a:stretch>
            <a:fillRect/>
          </a:stretch>
        </p:blipFill>
        <p:spPr>
          <a:xfrm>
            <a:off x="317961" y="893618"/>
            <a:ext cx="4408585" cy="5841178"/>
          </a:xfrm>
          <a:prstGeom prst="rect">
            <a:avLst/>
          </a:prstGeom>
        </p:spPr>
      </p:pic>
      <p:sp>
        <p:nvSpPr>
          <p:cNvPr id="16" name="TextBox 15">
            <a:extLst>
              <a:ext uri="{FF2B5EF4-FFF2-40B4-BE49-F238E27FC236}">
                <a16:creationId xmlns:a16="http://schemas.microsoft.com/office/drawing/2014/main" id="{9C6F318F-DBEC-49FA-A0A7-4A678EF3E0EE}"/>
              </a:ext>
            </a:extLst>
          </p:cNvPr>
          <p:cNvSpPr txBox="1"/>
          <p:nvPr/>
        </p:nvSpPr>
        <p:spPr>
          <a:xfrm>
            <a:off x="5125791" y="1660381"/>
            <a:ext cx="6902795" cy="3579441"/>
          </a:xfrm>
          <a:prstGeom prst="rect">
            <a:avLst/>
          </a:prstGeom>
          <a:noFill/>
        </p:spPr>
        <p:txBody>
          <a:bodyPr wrap="square">
            <a:spAutoFit/>
          </a:bodyPr>
          <a:lstStyle/>
          <a:p>
            <a:r>
              <a:rPr lang="en-CA" sz="1800" b="1" dirty="0">
                <a:effectLst/>
                <a:latin typeface="Avenir Next LT Pro" panose="020B0504020202020204" pitchFamily="34" charset="0"/>
                <a:ea typeface="Calibri" panose="020F0502020204030204" pitchFamily="34" charset="0"/>
                <a:cs typeface="Calibri" panose="020F0502020204030204" pitchFamily="34" charset="0"/>
              </a:rPr>
              <a:t>Canadian studies have proven that ending the cycle of homelessness is less expensive and more effective than the status quo (providing short-term emergency services).  Last year, local</a:t>
            </a:r>
            <a:r>
              <a:rPr lang="en-CA" b="1" dirty="0">
                <a:latin typeface="Avenir Next LT Pro" panose="020B0504020202020204" pitchFamily="34" charset="0"/>
                <a:ea typeface="Calibri" panose="020F0502020204030204" pitchFamily="34" charset="0"/>
                <a:cs typeface="Calibri" panose="020F0502020204030204" pitchFamily="34" charset="0"/>
              </a:rPr>
              <a:t> Housing First services moved 69 people out of homelessness and saved an estimated thousands of dollars in emergency services like hospital stays, emergency room visits and policing.  </a:t>
            </a:r>
          </a:p>
          <a:p>
            <a:endParaRPr lang="en-CA" b="1" dirty="0">
              <a:latin typeface="Avenir Next LT Pro" panose="020B0504020202020204" pitchFamily="34" charset="0"/>
              <a:ea typeface="Calibri" panose="020F0502020204030204" pitchFamily="34" charset="0"/>
              <a:cs typeface="Calibri" panose="020F0502020204030204" pitchFamily="34" charset="0"/>
            </a:endParaRPr>
          </a:p>
          <a:p>
            <a:pPr>
              <a:lnSpc>
                <a:spcPct val="107000"/>
              </a:lnSpc>
              <a:spcAft>
                <a:spcPts val="800"/>
              </a:spcAft>
            </a:pPr>
            <a:r>
              <a:rPr lang="en-CA" b="1" dirty="0">
                <a:latin typeface="Avenir Next LT Pro" panose="020B0504020202020204" pitchFamily="34" charset="0"/>
                <a:ea typeface="Calibri" panose="020F0502020204030204" pitchFamily="34" charset="0"/>
                <a:cs typeface="Calibri" panose="020F0502020204030204" pitchFamily="34" charset="0"/>
              </a:rPr>
              <a:t>		- Community Action Group on 			  	   Homelessness Member</a:t>
            </a:r>
          </a:p>
          <a:p>
            <a:pPr>
              <a:lnSpc>
                <a:spcPct val="107000"/>
              </a:lnSpc>
            </a:pPr>
            <a:r>
              <a:rPr lang="en-CA" dirty="0">
                <a:effectLst/>
                <a:latin typeface="Avenir Next LT Pro" panose="020B0504020202020204" pitchFamily="34" charset="0"/>
                <a:ea typeface="Calibri" panose="020F0502020204030204" pitchFamily="34" charset="0"/>
                <a:cs typeface="Calibri" panose="020F0502020204030204" pitchFamily="34" charset="0"/>
              </a:rPr>
              <a:t>		</a:t>
            </a:r>
            <a:r>
              <a:rPr lang="en-CA" dirty="0">
                <a:latin typeface="Avenir Next LT Pro" panose="020B0504020202020204" pitchFamily="34" charset="0"/>
                <a:ea typeface="Calibri" panose="020F0502020204030204" pitchFamily="34" charset="0"/>
                <a:cs typeface="Calibri" panose="020F0502020204030204" pitchFamily="34" charset="0"/>
              </a:rPr>
              <a:t>  </a:t>
            </a:r>
            <a:r>
              <a:rPr lang="en-CA" dirty="0">
                <a:effectLst/>
                <a:latin typeface="Avenir Next LT Pro" panose="020B0504020202020204" pitchFamily="34" charset="0"/>
                <a:ea typeface="Calibri" panose="020F0502020204030204" pitchFamily="34" charset="0"/>
                <a:cs typeface="Calibri" panose="020F0502020204030204" pitchFamily="34" charset="0"/>
              </a:rPr>
              <a:t>reflections on United Way supported			  Housing First services in 2019 - 2020</a:t>
            </a:r>
            <a:endParaRPr lang="en-CA" dirty="0">
              <a:effectLst/>
              <a:latin typeface="Avenir Next LT Pro Light" panose="020B03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53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040D0C-1AD1-4F40-AC87-CF0E1C2E2436}"/>
              </a:ext>
            </a:extLst>
          </p:cNvPr>
          <p:cNvSpPr/>
          <p:nvPr/>
        </p:nvSpPr>
        <p:spPr>
          <a:xfrm>
            <a:off x="0" y="0"/>
            <a:ext cx="12192000" cy="854874"/>
          </a:xfrm>
          <a:prstGeom prst="rect">
            <a:avLst/>
          </a:prstGeom>
          <a:solidFill>
            <a:srgbClr val="DA291C"/>
          </a:solid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9B955334-C3FA-483A-920A-B0325CA26177}"/>
              </a:ext>
            </a:extLst>
          </p:cNvPr>
          <p:cNvSpPr>
            <a:spLocks noGrp="1"/>
          </p:cNvSpPr>
          <p:nvPr>
            <p:ph type="subTitle" idx="1"/>
          </p:nvPr>
        </p:nvSpPr>
        <p:spPr>
          <a:xfrm>
            <a:off x="293779" y="147855"/>
            <a:ext cx="11135357" cy="766546"/>
          </a:xfrm>
        </p:spPr>
        <p:txBody>
          <a:bodyPr>
            <a:noAutofit/>
          </a:bodyPr>
          <a:lstStyle/>
          <a:p>
            <a:pPr algn="l"/>
            <a:r>
              <a:rPr lang="en-US" sz="3200" b="1" dirty="0">
                <a:solidFill>
                  <a:schemeClr val="bg1"/>
                </a:solidFill>
                <a:latin typeface="Avenir Next LT Pro" panose="020B0504020202020204" pitchFamily="34" charset="0"/>
              </a:rPr>
              <a:t>Help kids be all they can be</a:t>
            </a:r>
          </a:p>
        </p:txBody>
      </p:sp>
      <p:pic>
        <p:nvPicPr>
          <p:cNvPr id="14" name="Picture 13">
            <a:extLst>
              <a:ext uri="{FF2B5EF4-FFF2-40B4-BE49-F238E27FC236}">
                <a16:creationId xmlns:a16="http://schemas.microsoft.com/office/drawing/2014/main" id="{6DC16ADC-61C2-4F9D-8290-4850035342B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93778" y="1062256"/>
            <a:ext cx="3917613" cy="2724133"/>
          </a:xfrm>
          <a:prstGeom prst="rect">
            <a:avLst/>
          </a:prstGeom>
        </p:spPr>
      </p:pic>
      <p:pic>
        <p:nvPicPr>
          <p:cNvPr id="13" name="Picture 12">
            <a:extLst>
              <a:ext uri="{FF2B5EF4-FFF2-40B4-BE49-F238E27FC236}">
                <a16:creationId xmlns:a16="http://schemas.microsoft.com/office/drawing/2014/main" id="{EA89F652-3A7F-40B7-85F0-48B90332120C}"/>
              </a:ext>
            </a:extLst>
          </p:cNvPr>
          <p:cNvPicPr>
            <a:picLocks noChangeAspect="1"/>
          </p:cNvPicPr>
          <p:nvPr/>
        </p:nvPicPr>
        <p:blipFill>
          <a:blip r:embed="rId4"/>
          <a:stretch>
            <a:fillRect/>
          </a:stretch>
        </p:blipFill>
        <p:spPr>
          <a:xfrm>
            <a:off x="7740203" y="3189855"/>
            <a:ext cx="4158017" cy="3112432"/>
          </a:xfrm>
          <a:prstGeom prst="rect">
            <a:avLst/>
          </a:prstGeom>
        </p:spPr>
      </p:pic>
      <p:sp>
        <p:nvSpPr>
          <p:cNvPr id="15" name="TextBox 14">
            <a:extLst>
              <a:ext uri="{FF2B5EF4-FFF2-40B4-BE49-F238E27FC236}">
                <a16:creationId xmlns:a16="http://schemas.microsoft.com/office/drawing/2014/main" id="{99B0E9CF-F47E-48DB-8EB2-FD25295E0E9F}"/>
              </a:ext>
            </a:extLst>
          </p:cNvPr>
          <p:cNvSpPr txBox="1"/>
          <p:nvPr/>
        </p:nvSpPr>
        <p:spPr>
          <a:xfrm>
            <a:off x="2446986" y="1062257"/>
            <a:ext cx="2384772" cy="1320336"/>
          </a:xfrm>
          <a:prstGeom prst="rect">
            <a:avLst/>
          </a:prstGeom>
          <a:solidFill>
            <a:schemeClr val="bg1">
              <a:alpha val="50000"/>
            </a:schemeClr>
          </a:solidFill>
        </p:spPr>
        <p:txBody>
          <a:bodyPr wrap="square" rtlCol="0">
            <a:spAutoFit/>
          </a:bodyPr>
          <a:lstStyle/>
          <a:p>
            <a:endParaRPr lang="en-CA" dirty="0"/>
          </a:p>
        </p:txBody>
      </p:sp>
      <p:sp>
        <p:nvSpPr>
          <p:cNvPr id="7" name="TextBox 6">
            <a:extLst>
              <a:ext uri="{FF2B5EF4-FFF2-40B4-BE49-F238E27FC236}">
                <a16:creationId xmlns:a16="http://schemas.microsoft.com/office/drawing/2014/main" id="{04A0C59D-D0C1-44DF-ADA1-311D69E0EF27}"/>
              </a:ext>
            </a:extLst>
          </p:cNvPr>
          <p:cNvSpPr txBox="1"/>
          <p:nvPr/>
        </p:nvSpPr>
        <p:spPr>
          <a:xfrm>
            <a:off x="2546107" y="1055006"/>
            <a:ext cx="9033421" cy="3115468"/>
          </a:xfrm>
          <a:prstGeom prst="rect">
            <a:avLst/>
          </a:prstGeom>
          <a:noFill/>
        </p:spPr>
        <p:txBody>
          <a:bodyPr wrap="square">
            <a:spAutoFit/>
          </a:bodyPr>
          <a:lstStyle/>
          <a:p>
            <a:pPr>
              <a:spcAft>
                <a:spcPts val="1200"/>
              </a:spcAft>
            </a:pPr>
            <a:r>
              <a:rPr lang="en-CA" sz="1800" b="1" dirty="0">
                <a:effectLst/>
                <a:latin typeface="Avenir Next LT Pro" panose="020B0504020202020204" pitchFamily="34" charset="0"/>
                <a:ea typeface="Calibri" panose="020F0502020204030204" pitchFamily="34" charset="0"/>
                <a:cs typeface="Calibri" panose="020F0502020204030204" pitchFamily="34" charset="0"/>
              </a:rPr>
              <a:t>“[Your grant] will be used […] in serving disadvantaged children on the northside of Fredericton, a priority neighbourhood with a demonstrated need.  Your partnership in orchestrating change for disadvantaged children and families in Fredericton</a:t>
            </a:r>
            <a:endParaRPr lang="en-CA" b="1" dirty="0">
              <a:latin typeface="Avenir Next LT Pro" panose="020B0504020202020204" pitchFamily="34" charset="0"/>
              <a:ea typeface="Calibri" panose="020F0502020204030204" pitchFamily="34" charset="0"/>
              <a:cs typeface="Calibri" panose="020F0502020204030204" pitchFamily="34" charset="0"/>
            </a:endParaRPr>
          </a:p>
          <a:p>
            <a:pPr>
              <a:lnSpc>
                <a:spcPct val="107000"/>
              </a:lnSpc>
            </a:pPr>
            <a:r>
              <a:rPr lang="en-CA" b="1" dirty="0">
                <a:latin typeface="Avenir Next LT Pro" panose="020B0504020202020204" pitchFamily="34" charset="0"/>
                <a:ea typeface="Calibri" panose="020F0502020204030204" pitchFamily="34" charset="0"/>
                <a:cs typeface="Calibri" panose="020F0502020204030204" pitchFamily="34" charset="0"/>
              </a:rPr>
              <a:t>			- Sistema Youth Orchestra</a:t>
            </a:r>
          </a:p>
          <a:p>
            <a:pPr>
              <a:lnSpc>
                <a:spcPct val="107000"/>
              </a:lnSpc>
            </a:pPr>
            <a:r>
              <a:rPr lang="en-CA" b="1" dirty="0">
                <a:latin typeface="Avenir Next LT Pro" panose="020B0504020202020204" pitchFamily="34" charset="0"/>
                <a:ea typeface="Calibri" panose="020F0502020204030204" pitchFamily="34" charset="0"/>
                <a:cs typeface="Calibri" panose="020F0502020204030204" pitchFamily="34" charset="0"/>
              </a:rPr>
              <a:t>			   </a:t>
            </a:r>
            <a:r>
              <a:rPr lang="en-CA" dirty="0">
                <a:latin typeface="Avenir Next LT Pro Light" panose="020B0304020202020204" pitchFamily="34" charset="0"/>
                <a:ea typeface="Calibri" panose="020F0502020204030204" pitchFamily="34" charset="0"/>
                <a:cs typeface="Calibri" panose="020F0502020204030204" pitchFamily="34" charset="0"/>
              </a:rPr>
              <a:t>On United Way’s Community Fund grant in 2019-2020</a:t>
            </a:r>
            <a:endParaRPr lang="en-CA" b="1" dirty="0">
              <a:latin typeface="Avenir Next LT Pro" panose="020B0504020202020204" pitchFamily="34" charset="0"/>
              <a:ea typeface="Calibri" panose="020F0502020204030204" pitchFamily="34" charset="0"/>
              <a:cs typeface="Calibri" panose="020F0502020204030204" pitchFamily="34" charset="0"/>
            </a:endParaRPr>
          </a:p>
          <a:p>
            <a:pPr>
              <a:lnSpc>
                <a:spcPct val="107000"/>
              </a:lnSpc>
            </a:pPr>
            <a:r>
              <a:rPr lang="en-CA" dirty="0">
                <a:effectLst/>
                <a:latin typeface="Avenir Next LT Pro" panose="020B0504020202020204" pitchFamily="34" charset="0"/>
                <a:ea typeface="Calibri" panose="020F0502020204030204" pitchFamily="34" charset="0"/>
                <a:cs typeface="Calibri" panose="020F0502020204030204" pitchFamily="34" charset="0"/>
              </a:rPr>
              <a:t>		</a:t>
            </a:r>
            <a:endParaRPr lang="en-CA" dirty="0">
              <a:latin typeface="Avenir Next LT Pro" panose="020B0504020202020204" pitchFamily="34" charset="0"/>
              <a:ea typeface="Calibri" panose="020F0502020204030204" pitchFamily="34" charset="0"/>
              <a:cs typeface="Calibri" panose="020F0502020204030204" pitchFamily="34" charset="0"/>
            </a:endParaRPr>
          </a:p>
          <a:p>
            <a:pPr>
              <a:lnSpc>
                <a:spcPct val="107000"/>
              </a:lnSpc>
            </a:pPr>
            <a:endParaRPr lang="en-CA" dirty="0">
              <a:effectLst/>
              <a:latin typeface="Avenir Next LT Pro" panose="020B0504020202020204" pitchFamily="34" charset="0"/>
              <a:ea typeface="Calibri" panose="020F0502020204030204" pitchFamily="34" charset="0"/>
              <a:cs typeface="Calibri" panose="020F0502020204030204" pitchFamily="34" charset="0"/>
            </a:endParaRPr>
          </a:p>
          <a:p>
            <a:pPr>
              <a:lnSpc>
                <a:spcPct val="107000"/>
              </a:lnSpc>
            </a:pPr>
            <a:endParaRPr lang="en-CA" dirty="0">
              <a:latin typeface="Avenir Next LT Pro" panose="020B0504020202020204" pitchFamily="34" charset="0"/>
              <a:ea typeface="Calibri" panose="020F0502020204030204" pitchFamily="34" charset="0"/>
              <a:cs typeface="Calibri" panose="020F0502020204030204" pitchFamily="34" charset="0"/>
            </a:endParaRPr>
          </a:p>
          <a:p>
            <a:pPr>
              <a:lnSpc>
                <a:spcPct val="107000"/>
              </a:lnSpc>
            </a:pPr>
            <a:endParaRPr lang="en-CA" dirty="0">
              <a:effectLst/>
              <a:latin typeface="Avenir Next LT Pro Light" panose="020B0304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C1B6D5A-CFF5-4F1A-B856-F10F586AA3B0}"/>
              </a:ext>
            </a:extLst>
          </p:cNvPr>
          <p:cNvSpPr txBox="1"/>
          <p:nvPr/>
        </p:nvSpPr>
        <p:spPr>
          <a:xfrm>
            <a:off x="6531009" y="3995537"/>
            <a:ext cx="2713895" cy="1519277"/>
          </a:xfrm>
          <a:prstGeom prst="rect">
            <a:avLst/>
          </a:prstGeom>
          <a:solidFill>
            <a:schemeClr val="bg1">
              <a:alpha val="50000"/>
            </a:schemeClr>
          </a:solidFill>
        </p:spPr>
        <p:txBody>
          <a:bodyPr wrap="square" rtlCol="0">
            <a:spAutoFit/>
          </a:bodyPr>
          <a:lstStyle/>
          <a:p>
            <a:endParaRPr lang="en-CA" dirty="0"/>
          </a:p>
        </p:txBody>
      </p:sp>
      <p:sp>
        <p:nvSpPr>
          <p:cNvPr id="16" name="TextBox 15">
            <a:extLst>
              <a:ext uri="{FF2B5EF4-FFF2-40B4-BE49-F238E27FC236}">
                <a16:creationId xmlns:a16="http://schemas.microsoft.com/office/drawing/2014/main" id="{95BC90F1-90EF-4269-B599-DE8913BA0DB4}"/>
              </a:ext>
            </a:extLst>
          </p:cNvPr>
          <p:cNvSpPr txBox="1"/>
          <p:nvPr/>
        </p:nvSpPr>
        <p:spPr>
          <a:xfrm>
            <a:off x="505531" y="3998740"/>
            <a:ext cx="8652455" cy="2585323"/>
          </a:xfrm>
          <a:prstGeom prst="rect">
            <a:avLst/>
          </a:prstGeom>
          <a:noFill/>
        </p:spPr>
        <p:txBody>
          <a:bodyPr wrap="square">
            <a:spAutoFit/>
          </a:bodyPr>
          <a:lstStyle/>
          <a:p>
            <a:r>
              <a:rPr lang="en-CA" sz="1800" b="1" dirty="0">
                <a:effectLst/>
                <a:latin typeface="Avenir Next LT Pro" panose="020B0504020202020204" pitchFamily="34" charset="0"/>
                <a:ea typeface="Calibri" panose="020F0502020204030204" pitchFamily="34" charset="0"/>
              </a:rPr>
              <a:t>Then, near the end of the summer, he grabbed a toy train and went over to join other children his age playing with trains as well. They all sat quietly and played together for around thirty minutes, passing toys back and forth and building tracks for their trains cooperatively. This interaction was the first time that this camper had every shown interest in playing with others his age.</a:t>
            </a:r>
          </a:p>
          <a:p>
            <a:r>
              <a:rPr lang="en-CA" b="1" dirty="0">
                <a:latin typeface="Avenir Next LT Pro" panose="020B0504020202020204" pitchFamily="34" charset="0"/>
              </a:rPr>
              <a:t>				- Opal Family Services</a:t>
            </a:r>
          </a:p>
          <a:p>
            <a:r>
              <a:rPr lang="en-CA" b="1" dirty="0">
                <a:latin typeface="Avenir Next LT Pro" panose="020B0504020202020204" pitchFamily="34" charset="0"/>
              </a:rPr>
              <a:t>				  </a:t>
            </a:r>
            <a:r>
              <a:rPr lang="en-CA" dirty="0">
                <a:latin typeface="Avenir Next LT Pro Light" panose="020B0304020202020204" pitchFamily="34" charset="0"/>
              </a:rPr>
              <a:t>Reflections on United Way funded summer 				  programming for children with special needs</a:t>
            </a:r>
            <a:endParaRPr lang="en-CA" b="1" dirty="0">
              <a:latin typeface="Avenir Next LT Pro" panose="020B0504020202020204" pitchFamily="34" charset="0"/>
            </a:endParaRPr>
          </a:p>
        </p:txBody>
      </p:sp>
      <p:pic>
        <p:nvPicPr>
          <p:cNvPr id="21" name="Picture 20">
            <a:extLst>
              <a:ext uri="{FF2B5EF4-FFF2-40B4-BE49-F238E27FC236}">
                <a16:creationId xmlns:a16="http://schemas.microsoft.com/office/drawing/2014/main" id="{DB660D73-0CED-4D9A-8EAD-F9384597EE76}"/>
              </a:ext>
            </a:extLst>
          </p:cNvPr>
          <p:cNvPicPr>
            <a:picLocks noChangeAspect="1"/>
          </p:cNvPicPr>
          <p:nvPr/>
        </p:nvPicPr>
        <p:blipFill>
          <a:blip r:embed="rId5"/>
          <a:stretch>
            <a:fillRect/>
          </a:stretch>
        </p:blipFill>
        <p:spPr>
          <a:xfrm>
            <a:off x="418613" y="5974410"/>
            <a:ext cx="1377815" cy="609653"/>
          </a:xfrm>
          <a:prstGeom prst="rect">
            <a:avLst/>
          </a:prstGeom>
        </p:spPr>
      </p:pic>
    </p:spTree>
    <p:extLst>
      <p:ext uri="{BB962C8B-B14F-4D97-AF65-F5344CB8AC3E}">
        <p14:creationId xmlns:p14="http://schemas.microsoft.com/office/powerpoint/2010/main" val="352978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E69F8B-AF1B-0145-9E49-12169FDED712}"/>
              </a:ext>
            </a:extLst>
          </p:cNvPr>
          <p:cNvPicPr>
            <a:picLocks/>
          </p:cNvPicPr>
          <p:nvPr/>
        </p:nvPicPr>
        <p:blipFill>
          <a:blip r:embed="rId3"/>
          <a:stretch>
            <a:fillRect/>
          </a:stretch>
        </p:blipFill>
        <p:spPr>
          <a:xfrm>
            <a:off x="296562" y="279431"/>
            <a:ext cx="11613600" cy="5961600"/>
          </a:xfrm>
          <a:prstGeom prst="rect">
            <a:avLst/>
          </a:prstGeom>
        </p:spPr>
      </p:pic>
      <p:sp>
        <p:nvSpPr>
          <p:cNvPr id="14" name="Rectangle 13">
            <a:extLst>
              <a:ext uri="{FF2B5EF4-FFF2-40B4-BE49-F238E27FC236}">
                <a16:creationId xmlns:a16="http://schemas.microsoft.com/office/drawing/2014/main" id="{E323F729-0A6B-5B4C-9F79-7D562370F233}"/>
              </a:ext>
            </a:extLst>
          </p:cNvPr>
          <p:cNvSpPr/>
          <p:nvPr/>
        </p:nvSpPr>
        <p:spPr>
          <a:xfrm>
            <a:off x="292027" y="279431"/>
            <a:ext cx="11607946" cy="59652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grpSp>
        <p:nvGrpSpPr>
          <p:cNvPr id="2" name="Group 1">
            <a:extLst>
              <a:ext uri="{FF2B5EF4-FFF2-40B4-BE49-F238E27FC236}">
                <a16:creationId xmlns:a16="http://schemas.microsoft.com/office/drawing/2014/main" id="{F26F1D6E-34F9-8044-957B-51D55099D61E}"/>
              </a:ext>
            </a:extLst>
          </p:cNvPr>
          <p:cNvGrpSpPr/>
          <p:nvPr/>
        </p:nvGrpSpPr>
        <p:grpSpPr>
          <a:xfrm>
            <a:off x="6096000" y="279430"/>
            <a:ext cx="5815914" cy="5965201"/>
            <a:chOff x="6096000" y="279430"/>
            <a:chExt cx="5815914" cy="5965201"/>
          </a:xfrm>
        </p:grpSpPr>
        <p:sp>
          <p:nvSpPr>
            <p:cNvPr id="23" name="Rectangle 22">
              <a:extLst>
                <a:ext uri="{FF2B5EF4-FFF2-40B4-BE49-F238E27FC236}">
                  <a16:creationId xmlns:a16="http://schemas.microsoft.com/office/drawing/2014/main" id="{8BE9566B-1F1B-B347-AF80-7ADC797BAB0E}"/>
                </a:ext>
              </a:extLst>
            </p:cNvPr>
            <p:cNvSpPr/>
            <p:nvPr/>
          </p:nvSpPr>
          <p:spPr>
            <a:xfrm>
              <a:off x="6096000"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5">
              <a:extLst>
                <a:ext uri="{FF2B5EF4-FFF2-40B4-BE49-F238E27FC236}">
                  <a16:creationId xmlns:a16="http://schemas.microsoft.com/office/drawing/2014/main" id="{741A4925-4C01-1044-AAF8-7F3D110EF30A}"/>
                </a:ext>
              </a:extLst>
            </p:cNvPr>
            <p:cNvSpPr txBox="1">
              <a:spLocks/>
            </p:cNvSpPr>
            <p:nvPr/>
          </p:nvSpPr>
          <p:spPr>
            <a:xfrm>
              <a:off x="6835719" y="279430"/>
              <a:ext cx="4971093" cy="5413797"/>
            </a:xfrm>
            <a:prstGeom prst="rect">
              <a:avLst/>
            </a:prstGeom>
          </p:spPr>
          <p:txBody>
            <a:bodyPr vert="horz" lIns="36000" tIns="45720" rIns="91440" bIns="45720" spcCol="720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2200" dirty="0">
                <a:ln cmpd="sng">
                  <a:noFill/>
                </a:ln>
                <a:latin typeface="Arial" panose="020B0604020202020204" pitchFamily="34" charset="0"/>
                <a:cs typeface="Arial" panose="020B0604020202020204" pitchFamily="34" charset="0"/>
              </a:endParaRPr>
            </a:p>
            <a:p>
              <a:pPr marL="342900" indent="-342900" algn="l">
                <a:lnSpc>
                  <a:spcPct val="100000"/>
                </a:lnSpc>
                <a:spcBef>
                  <a:spcPts val="0"/>
                </a:spcBef>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Please keep microphones muted when not speaking</a:t>
              </a:r>
            </a:p>
            <a:p>
              <a:pPr marL="342900" indent="-342900" algn="l">
                <a:lnSpc>
                  <a:spcPct val="100000"/>
                </a:lnSpc>
                <a:spcBef>
                  <a:spcPts val="0"/>
                </a:spcBef>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Use the chat box to ask questions</a:t>
              </a:r>
            </a:p>
            <a:p>
              <a:pPr marL="342900" indent="-342900" algn="l">
                <a:lnSpc>
                  <a:spcPct val="100000"/>
                </a:lnSpc>
                <a:spcBef>
                  <a:spcPts val="0"/>
                </a:spcBef>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We will begin shortly</a:t>
              </a:r>
            </a:p>
          </p:txBody>
        </p:sp>
      </p:grpSp>
      <p:sp>
        <p:nvSpPr>
          <p:cNvPr id="15" name="Title 15">
            <a:extLst>
              <a:ext uri="{FF2B5EF4-FFF2-40B4-BE49-F238E27FC236}">
                <a16:creationId xmlns:a16="http://schemas.microsoft.com/office/drawing/2014/main" id="{A034B5F4-A77A-414D-B3A0-FB0705C4F51A}"/>
              </a:ext>
            </a:extLst>
          </p:cNvPr>
          <p:cNvSpPr>
            <a:spLocks noGrp="1"/>
          </p:cNvSpPr>
          <p:nvPr>
            <p:ph type="ctrTitle"/>
          </p:nvPr>
        </p:nvSpPr>
        <p:spPr>
          <a:xfrm>
            <a:off x="1148317" y="279432"/>
            <a:ext cx="4091393" cy="5413797"/>
          </a:xfrm>
        </p:spPr>
        <p:txBody>
          <a:bodyPr lIns="36000" spcCol="72000" anchor="ctr" anchorCtr="0">
            <a:noAutofit/>
          </a:bodyPr>
          <a:lstStyle/>
          <a:p>
            <a:pPr algn="l">
              <a:lnSpc>
                <a:spcPct val="100000"/>
              </a:lnSpc>
              <a:spcBef>
                <a:spcPts val="600"/>
              </a:spcBef>
              <a:spcAft>
                <a:spcPts val="600"/>
              </a:spcAft>
            </a:pPr>
            <a:r>
              <a:rPr lang="en-US" sz="3200" b="1">
                <a:ln cmpd="sng">
                  <a:noFill/>
                </a:ln>
                <a:solidFill>
                  <a:schemeClr val="bg1"/>
                </a:solidFill>
                <a:latin typeface="Arial" panose="020B0604020202020204" pitchFamily="34" charset="0"/>
                <a:cs typeface="Arial" panose="020B0604020202020204" pitchFamily="34" charset="0"/>
              </a:rPr>
              <a:t>Housekeeping</a:t>
            </a:r>
          </a:p>
        </p:txBody>
      </p:sp>
      <p:cxnSp>
        <p:nvCxnSpPr>
          <p:cNvPr id="20" name="Straight Connector 19">
            <a:extLst>
              <a:ext uri="{FF2B5EF4-FFF2-40B4-BE49-F238E27FC236}">
                <a16:creationId xmlns:a16="http://schemas.microsoft.com/office/drawing/2014/main" id="{3471BCF6-E636-B942-AF29-1535EEBB88F5}"/>
              </a:ext>
            </a:extLst>
          </p:cNvPr>
          <p:cNvCxnSpPr>
            <a:cxnSpLocks/>
          </p:cNvCxnSpPr>
          <p:nvPr/>
        </p:nvCxnSpPr>
        <p:spPr>
          <a:xfrm>
            <a:off x="1178659" y="3238583"/>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4C65A22-B4AB-46E4-A2C8-9DF8170D38A8}"/>
              </a:ext>
            </a:extLst>
          </p:cNvPr>
          <p:cNvPicPr>
            <a:picLocks noChangeAspect="1"/>
          </p:cNvPicPr>
          <p:nvPr/>
        </p:nvPicPr>
        <p:blipFill>
          <a:blip r:embed="rId4"/>
          <a:stretch>
            <a:fillRect/>
          </a:stretch>
        </p:blipFill>
        <p:spPr>
          <a:xfrm>
            <a:off x="10773681" y="6241031"/>
            <a:ext cx="1138233" cy="505205"/>
          </a:xfrm>
          <a:prstGeom prst="rect">
            <a:avLst/>
          </a:prstGeom>
        </p:spPr>
      </p:pic>
    </p:spTree>
    <p:extLst>
      <p:ext uri="{BB962C8B-B14F-4D97-AF65-F5344CB8AC3E}">
        <p14:creationId xmlns:p14="http://schemas.microsoft.com/office/powerpoint/2010/main" val="346259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0DF3B75-B8F5-3143-A6D2-ED28F2250661}"/>
              </a:ext>
            </a:extLst>
          </p:cNvPr>
          <p:cNvSpPr/>
          <p:nvPr/>
        </p:nvSpPr>
        <p:spPr>
          <a:xfrm>
            <a:off x="292026" y="279431"/>
            <a:ext cx="11615349" cy="59652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2CE"/>
              </a:solidFill>
            </a:endParaRPr>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19" name="Rectangle 18">
            <a:extLst>
              <a:ext uri="{FF2B5EF4-FFF2-40B4-BE49-F238E27FC236}">
                <a16:creationId xmlns:a16="http://schemas.microsoft.com/office/drawing/2014/main" id="{87325A47-B017-EF4B-BEAB-69543444C43B}"/>
              </a:ext>
            </a:extLst>
          </p:cNvPr>
          <p:cNvSpPr/>
          <p:nvPr/>
        </p:nvSpPr>
        <p:spPr>
          <a:xfrm>
            <a:off x="6091465" y="279431"/>
            <a:ext cx="5815911"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5">
            <a:extLst>
              <a:ext uri="{FF2B5EF4-FFF2-40B4-BE49-F238E27FC236}">
                <a16:creationId xmlns:a16="http://schemas.microsoft.com/office/drawing/2014/main" id="{6298E174-51C5-7242-9400-FE3E422E9526}"/>
              </a:ext>
            </a:extLst>
          </p:cNvPr>
          <p:cNvSpPr txBox="1">
            <a:spLocks/>
          </p:cNvSpPr>
          <p:nvPr/>
        </p:nvSpPr>
        <p:spPr>
          <a:xfrm>
            <a:off x="6290440" y="403120"/>
            <a:ext cx="5309377" cy="5738193"/>
          </a:xfrm>
          <a:prstGeom prst="rect">
            <a:avLst/>
          </a:prstGeom>
        </p:spPr>
        <p:txBody>
          <a:bodyPr vert="horz" lIns="36000" tIns="45720" rIns="91440" bIns="45720" spcCol="720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400"/>
              </a:spcAft>
            </a:pPr>
            <a:r>
              <a:rPr lang="en-US" sz="2600" b="1" dirty="0">
                <a:ln cmpd="sng">
                  <a:noFill/>
                </a:ln>
                <a:solidFill>
                  <a:srgbClr val="DA291C"/>
                </a:solidFill>
                <a:latin typeface="Arial" panose="020B0604020202020204" pitchFamily="34" charset="0"/>
                <a:cs typeface="Arial" panose="020B0604020202020204" pitchFamily="34" charset="0"/>
              </a:rPr>
              <a:t>We will:</a:t>
            </a:r>
          </a:p>
          <a:p>
            <a:pPr marL="342900" indent="-342900" algn="l">
              <a:lnSpc>
                <a:spcPct val="100000"/>
              </a:lnSpc>
              <a:spcBef>
                <a:spcPts val="0"/>
              </a:spcBef>
              <a:spcAft>
                <a:spcPts val="1400"/>
              </a:spcAft>
              <a:buClr>
                <a:srgbClr val="DA291C"/>
              </a:buClr>
              <a:buSzPct val="160000"/>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Partner with local government and our network of agencies </a:t>
            </a:r>
          </a:p>
          <a:p>
            <a:pPr marL="342900" indent="-342900" algn="l">
              <a:lnSpc>
                <a:spcPct val="100000"/>
              </a:lnSpc>
              <a:spcBef>
                <a:spcPts val="0"/>
              </a:spcBef>
              <a:spcAft>
                <a:spcPts val="1400"/>
              </a:spcAft>
              <a:buClr>
                <a:srgbClr val="DA291C"/>
              </a:buClr>
              <a:buSzPct val="160000"/>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Continue to invest your donations in organizations that show a proven impact in the lives of people in our communities  </a:t>
            </a:r>
          </a:p>
          <a:p>
            <a:pPr marL="342900" indent="-342900" algn="l">
              <a:lnSpc>
                <a:spcPct val="100000"/>
              </a:lnSpc>
              <a:spcBef>
                <a:spcPts val="0"/>
              </a:spcBef>
              <a:spcAft>
                <a:spcPts val="1400"/>
              </a:spcAft>
              <a:buClr>
                <a:srgbClr val="DA291C"/>
              </a:buClr>
              <a:buSzPct val="160000"/>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Act as a trusted partner in administering federal funding </a:t>
            </a:r>
          </a:p>
          <a:p>
            <a:pPr marL="342900" indent="-342900" algn="l">
              <a:lnSpc>
                <a:spcPct val="100000"/>
              </a:lnSpc>
              <a:spcBef>
                <a:spcPts val="0"/>
              </a:spcBef>
              <a:spcAft>
                <a:spcPts val="1400"/>
              </a:spcAft>
              <a:buClr>
                <a:srgbClr val="DA291C"/>
              </a:buClr>
              <a:buSzPct val="160000"/>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Leverage research and policy insights </a:t>
            </a:r>
          </a:p>
          <a:p>
            <a:pPr marL="342900" indent="-342900" algn="l">
              <a:lnSpc>
                <a:spcPct val="100000"/>
              </a:lnSpc>
              <a:spcBef>
                <a:spcPts val="0"/>
              </a:spcBef>
              <a:spcAft>
                <a:spcPts val="1400"/>
              </a:spcAft>
              <a:buClr>
                <a:srgbClr val="DA291C"/>
              </a:buClr>
              <a:buSzPct val="160000"/>
              <a:buFont typeface="Arial" panose="020B0604020202020204" pitchFamily="34" charset="0"/>
              <a:buChar char="•"/>
            </a:pPr>
            <a:r>
              <a:rPr lang="en-US" sz="2200" dirty="0">
                <a:ln cmpd="sng">
                  <a:noFill/>
                </a:ln>
                <a:latin typeface="Arial" panose="020B0604020202020204" pitchFamily="34" charset="0"/>
                <a:cs typeface="Arial" panose="020B0604020202020204" pitchFamily="34" charset="0"/>
              </a:rPr>
              <a:t>Continue to make issues #unignorable, build capacity for change, and roar for our community.  </a:t>
            </a:r>
          </a:p>
        </p:txBody>
      </p:sp>
      <p:sp>
        <p:nvSpPr>
          <p:cNvPr id="21" name="Title 15">
            <a:extLst>
              <a:ext uri="{FF2B5EF4-FFF2-40B4-BE49-F238E27FC236}">
                <a16:creationId xmlns:a16="http://schemas.microsoft.com/office/drawing/2014/main" id="{6B7629C0-C276-AF4F-9ADF-EDFEA86BC984}"/>
              </a:ext>
            </a:extLst>
          </p:cNvPr>
          <p:cNvSpPr>
            <a:spLocks noGrp="1"/>
          </p:cNvSpPr>
          <p:nvPr>
            <p:ph type="ctrTitle"/>
          </p:nvPr>
        </p:nvSpPr>
        <p:spPr>
          <a:xfrm>
            <a:off x="1148317" y="279432"/>
            <a:ext cx="4285832" cy="5413797"/>
          </a:xfrm>
        </p:spPr>
        <p:txBody>
          <a:bodyPr lIns="36000" spcCol="72000" anchor="ctr" anchorCtr="0">
            <a:noAutofit/>
          </a:bodyPr>
          <a:lstStyle/>
          <a:p>
            <a:pPr algn="l">
              <a:lnSpc>
                <a:spcPct val="100000"/>
              </a:lnSpc>
              <a:spcBef>
                <a:spcPts val="600"/>
              </a:spcBef>
              <a:spcAft>
                <a:spcPts val="600"/>
              </a:spcAft>
            </a:pPr>
            <a:r>
              <a:rPr lang="en-US" sz="3200" b="1" dirty="0">
                <a:ln cmpd="sng">
                  <a:noFill/>
                </a:ln>
                <a:solidFill>
                  <a:schemeClr val="bg1"/>
                </a:solidFill>
                <a:latin typeface="Arial" panose="020B0604020202020204" pitchFamily="34" charset="0"/>
                <a:cs typeface="Arial" panose="020B0604020202020204" pitchFamily="34" charset="0"/>
              </a:rPr>
              <a:t>Our promise to you</a:t>
            </a:r>
          </a:p>
        </p:txBody>
      </p:sp>
      <p:cxnSp>
        <p:nvCxnSpPr>
          <p:cNvPr id="29" name="Straight Connector 28">
            <a:extLst>
              <a:ext uri="{FF2B5EF4-FFF2-40B4-BE49-F238E27FC236}">
                <a16:creationId xmlns:a16="http://schemas.microsoft.com/office/drawing/2014/main" id="{A526280F-51ED-604E-8018-BD566565333C}"/>
              </a:ext>
            </a:extLst>
          </p:cNvPr>
          <p:cNvCxnSpPr>
            <a:cxnSpLocks/>
          </p:cNvCxnSpPr>
          <p:nvPr/>
        </p:nvCxnSpPr>
        <p:spPr>
          <a:xfrm>
            <a:off x="1190307" y="3272217"/>
            <a:ext cx="3712619"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138805C-FD23-4FE4-8315-95B93401C6E2}"/>
              </a:ext>
            </a:extLst>
          </p:cNvPr>
          <p:cNvPicPr>
            <a:picLocks noChangeAspect="1"/>
          </p:cNvPicPr>
          <p:nvPr/>
        </p:nvPicPr>
        <p:blipFill>
          <a:blip r:embed="rId3"/>
          <a:stretch>
            <a:fillRect/>
          </a:stretch>
        </p:blipFill>
        <p:spPr>
          <a:xfrm>
            <a:off x="10391216" y="6244631"/>
            <a:ext cx="1377815" cy="609653"/>
          </a:xfrm>
          <a:prstGeom prst="rect">
            <a:avLst/>
          </a:prstGeom>
        </p:spPr>
      </p:pic>
    </p:spTree>
    <p:extLst>
      <p:ext uri="{BB962C8B-B14F-4D97-AF65-F5344CB8AC3E}">
        <p14:creationId xmlns:p14="http://schemas.microsoft.com/office/powerpoint/2010/main" val="33755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9E5F1F-9A33-BE48-A44B-173C966E6286}"/>
              </a:ext>
            </a:extLst>
          </p:cNvPr>
          <p:cNvSpPr/>
          <p:nvPr/>
        </p:nvSpPr>
        <p:spPr>
          <a:xfrm>
            <a:off x="296562" y="279431"/>
            <a:ext cx="11615352" cy="59580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24" name="Title 15">
            <a:extLst>
              <a:ext uri="{FF2B5EF4-FFF2-40B4-BE49-F238E27FC236}">
                <a16:creationId xmlns:a16="http://schemas.microsoft.com/office/drawing/2014/main" id="{C549DDA5-4FD2-F14B-94EA-926812354EAA}"/>
              </a:ext>
            </a:extLst>
          </p:cNvPr>
          <p:cNvSpPr>
            <a:spLocks noGrp="1"/>
          </p:cNvSpPr>
          <p:nvPr>
            <p:ph type="ctrTitle"/>
          </p:nvPr>
        </p:nvSpPr>
        <p:spPr>
          <a:xfrm>
            <a:off x="1148316" y="958378"/>
            <a:ext cx="6368052" cy="4941243"/>
          </a:xfrm>
        </p:spPr>
        <p:txBody>
          <a:bodyPr lIns="36000" spcCol="72000" anchor="ctr" anchorCtr="0">
            <a:noAutofit/>
          </a:bodyPr>
          <a:lstStyle/>
          <a:p>
            <a:pPr algn="l">
              <a:lnSpc>
                <a:spcPct val="100000"/>
              </a:lnSpc>
              <a:spcBef>
                <a:spcPts val="0"/>
              </a:spcBef>
            </a:pPr>
            <a:br>
              <a:rPr lang="en-US" sz="3900" b="1" dirty="0">
                <a:ln cmpd="sng">
                  <a:noFill/>
                </a:ln>
                <a:solidFill>
                  <a:schemeClr val="bg1"/>
                </a:solidFill>
                <a:latin typeface="Arial" panose="020B0604020202020204" pitchFamily="34" charset="0"/>
                <a:cs typeface="Arial" panose="020B0604020202020204" pitchFamily="34" charset="0"/>
              </a:rPr>
            </a:br>
            <a:r>
              <a:rPr lang="en-US" sz="3900" b="1" dirty="0">
                <a:ln cmpd="sng">
                  <a:noFill/>
                </a:ln>
                <a:solidFill>
                  <a:schemeClr val="bg1"/>
                </a:solidFill>
                <a:latin typeface="Arial" panose="020B0604020202020204" pitchFamily="34" charset="0"/>
                <a:cs typeface="Arial" panose="020B0604020202020204" pitchFamily="34" charset="0"/>
              </a:rPr>
              <a:t>Please give</a:t>
            </a:r>
            <a:br>
              <a:rPr lang="en-US" sz="3900" b="1" dirty="0">
                <a:ln cmpd="sng">
                  <a:noFill/>
                </a:ln>
                <a:solidFill>
                  <a:schemeClr val="bg1"/>
                </a:solidFill>
                <a:latin typeface="Arial" panose="020B0604020202020204" pitchFamily="34" charset="0"/>
                <a:cs typeface="Arial" panose="020B0604020202020204" pitchFamily="34" charset="0"/>
              </a:rPr>
            </a:br>
            <a:r>
              <a:rPr lang="en-US" sz="3900" b="1" dirty="0">
                <a:ln cmpd="sng">
                  <a:noFill/>
                </a:ln>
                <a:solidFill>
                  <a:schemeClr val="bg1"/>
                </a:solidFill>
                <a:latin typeface="Arial" panose="020B0604020202020204" pitchFamily="34" charset="0"/>
                <a:cs typeface="Arial" panose="020B0604020202020204" pitchFamily="34" charset="0"/>
              </a:rPr>
              <a:t>generously today.</a:t>
            </a:r>
            <a:br>
              <a:rPr lang="en-US" sz="3900" b="1" dirty="0">
                <a:ln cmpd="sng">
                  <a:noFill/>
                </a:ln>
                <a:solidFill>
                  <a:schemeClr val="bg1"/>
                </a:solidFill>
                <a:latin typeface="Arial" panose="020B0604020202020204" pitchFamily="34" charset="0"/>
                <a:cs typeface="Arial" panose="020B0604020202020204" pitchFamily="34" charset="0"/>
              </a:rPr>
            </a:br>
            <a:br>
              <a:rPr lang="en-US" sz="3200" b="1" dirty="0">
                <a:ln cmpd="sng">
                  <a:noFill/>
                </a:ln>
                <a:solidFill>
                  <a:schemeClr val="bg1"/>
                </a:solidFill>
                <a:latin typeface="Arial" panose="020B0604020202020204" pitchFamily="34" charset="0"/>
                <a:cs typeface="Arial" panose="020B0604020202020204" pitchFamily="34" charset="0"/>
              </a:rPr>
            </a:br>
            <a:r>
              <a:rPr lang="en-US" sz="2200" dirty="0">
                <a:ln cmpd="sng">
                  <a:noFill/>
                </a:ln>
                <a:solidFill>
                  <a:schemeClr val="bg1"/>
                </a:solidFill>
                <a:latin typeface="Arial" panose="020B0604020202020204" pitchFamily="34" charset="0"/>
                <a:cs typeface="Arial" panose="020B0604020202020204" pitchFamily="34" charset="0"/>
              </a:rPr>
              <a:t>Your gift will help keep our community strong, connected and supported today and for years to come. </a:t>
            </a:r>
          </a:p>
        </p:txBody>
      </p:sp>
      <p:grpSp>
        <p:nvGrpSpPr>
          <p:cNvPr id="2" name="Group 1">
            <a:extLst>
              <a:ext uri="{FF2B5EF4-FFF2-40B4-BE49-F238E27FC236}">
                <a16:creationId xmlns:a16="http://schemas.microsoft.com/office/drawing/2014/main" id="{7B915AC9-0B4D-974D-BD62-8C391679E51E}"/>
              </a:ext>
            </a:extLst>
          </p:cNvPr>
          <p:cNvGrpSpPr/>
          <p:nvPr/>
        </p:nvGrpSpPr>
        <p:grpSpPr>
          <a:xfrm>
            <a:off x="1115402" y="3003314"/>
            <a:ext cx="4170833" cy="590105"/>
            <a:chOff x="1190307" y="2568742"/>
            <a:chExt cx="5358411" cy="590105"/>
          </a:xfrm>
        </p:grpSpPr>
        <p:cxnSp>
          <p:nvCxnSpPr>
            <p:cNvPr id="17" name="Straight Connector 16">
              <a:extLst>
                <a:ext uri="{FF2B5EF4-FFF2-40B4-BE49-F238E27FC236}">
                  <a16:creationId xmlns:a16="http://schemas.microsoft.com/office/drawing/2014/main" id="{8EFA7710-F0D4-034A-BD5B-9DCACA172199}"/>
                </a:ext>
              </a:extLst>
            </p:cNvPr>
            <p:cNvCxnSpPr>
              <a:cxnSpLocks/>
            </p:cNvCxnSpPr>
            <p:nvPr/>
          </p:nvCxnSpPr>
          <p:spPr>
            <a:xfrm>
              <a:off x="1190307" y="2568742"/>
              <a:ext cx="5358411"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D2BEC0-95C4-954B-AEC1-26CCB540E9B2}"/>
                </a:ext>
              </a:extLst>
            </p:cNvPr>
            <p:cNvCxnSpPr>
              <a:cxnSpLocks/>
            </p:cNvCxnSpPr>
            <p:nvPr/>
          </p:nvCxnSpPr>
          <p:spPr>
            <a:xfrm>
              <a:off x="1190307" y="3158847"/>
              <a:ext cx="5358411"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grpSp>
      <p:sp>
        <p:nvSpPr>
          <p:cNvPr id="11" name="Title 15">
            <a:extLst>
              <a:ext uri="{FF2B5EF4-FFF2-40B4-BE49-F238E27FC236}">
                <a16:creationId xmlns:a16="http://schemas.microsoft.com/office/drawing/2014/main" id="{64BCF2B1-FAF0-423D-BAD3-7402FAD6B867}"/>
              </a:ext>
            </a:extLst>
          </p:cNvPr>
          <p:cNvSpPr txBox="1">
            <a:spLocks/>
          </p:cNvSpPr>
          <p:nvPr/>
        </p:nvSpPr>
        <p:spPr>
          <a:xfrm>
            <a:off x="1115402" y="-597407"/>
            <a:ext cx="10113430" cy="3269990"/>
          </a:xfrm>
          <a:prstGeom prst="rect">
            <a:avLst/>
          </a:prstGeom>
        </p:spPr>
        <p:txBody>
          <a:bodyPr vert="horz" lIns="36000" tIns="45720" rIns="91440" bIns="45720" spcCol="720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br>
              <a:rPr lang="en-US" sz="3900" b="1" dirty="0">
                <a:ln cmpd="sng">
                  <a:noFill/>
                </a:ln>
                <a:solidFill>
                  <a:schemeClr val="bg1"/>
                </a:solidFill>
                <a:latin typeface="Arial" panose="020B0604020202020204" pitchFamily="34" charset="0"/>
                <a:cs typeface="Arial" panose="020B0604020202020204" pitchFamily="34" charset="0"/>
              </a:rPr>
            </a:br>
            <a:r>
              <a:rPr lang="en-US" sz="3600" b="1" dirty="0">
                <a:ln cmpd="sng">
                  <a:noFill/>
                </a:ln>
                <a:solidFill>
                  <a:schemeClr val="bg1"/>
                </a:solidFill>
                <a:latin typeface="Arial" panose="020B0604020202020204" pitchFamily="34" charset="0"/>
                <a:cs typeface="Arial" panose="020B0604020202020204" pitchFamily="34" charset="0"/>
              </a:rPr>
              <a:t>We are in this together.  </a:t>
            </a:r>
          </a:p>
          <a:p>
            <a:pPr algn="l">
              <a:lnSpc>
                <a:spcPct val="100000"/>
              </a:lnSpc>
              <a:spcBef>
                <a:spcPts val="0"/>
              </a:spcBef>
            </a:pPr>
            <a:r>
              <a:rPr lang="en-US" sz="3600" b="1" dirty="0">
                <a:ln cmpd="sng">
                  <a:noFill/>
                </a:ln>
                <a:solidFill>
                  <a:schemeClr val="bg1"/>
                </a:solidFill>
                <a:latin typeface="Arial" panose="020B0604020202020204" pitchFamily="34" charset="0"/>
                <a:cs typeface="Arial" panose="020B0604020202020204" pitchFamily="34" charset="0"/>
              </a:rPr>
              <a:t>And together we are stronger.  </a:t>
            </a:r>
            <a:r>
              <a:rPr lang="en-US" sz="3600" dirty="0">
                <a:ln cmpd="sng">
                  <a:noFill/>
                </a:ln>
                <a:solidFill>
                  <a:schemeClr val="bg1"/>
                </a:solidFill>
                <a:latin typeface="Arial" panose="020B0604020202020204" pitchFamily="34" charset="0"/>
                <a:cs typeface="Arial" panose="020B0604020202020204" pitchFamily="34" charset="0"/>
              </a:rPr>
              <a:t> </a:t>
            </a:r>
          </a:p>
        </p:txBody>
      </p:sp>
      <p:pic>
        <p:nvPicPr>
          <p:cNvPr id="1028" name="Picture 4">
            <a:extLst>
              <a:ext uri="{FF2B5EF4-FFF2-40B4-BE49-F238E27FC236}">
                <a16:creationId xmlns:a16="http://schemas.microsoft.com/office/drawing/2014/main" id="{5D469A2F-0C5E-48BA-99F0-6E226979D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564" y="1688807"/>
            <a:ext cx="3063034" cy="307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76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E69F8B-AF1B-0145-9E49-12169FDED712}"/>
              </a:ext>
            </a:extLst>
          </p:cNvPr>
          <p:cNvPicPr>
            <a:picLocks/>
          </p:cNvPicPr>
          <p:nvPr/>
        </p:nvPicPr>
        <p:blipFill>
          <a:blip r:embed="rId3"/>
          <a:stretch>
            <a:fillRect/>
          </a:stretch>
        </p:blipFill>
        <p:spPr>
          <a:xfrm>
            <a:off x="296562" y="279431"/>
            <a:ext cx="11613600" cy="5961600"/>
          </a:xfrm>
          <a:prstGeom prst="rect">
            <a:avLst/>
          </a:prstGeom>
        </p:spPr>
      </p:pic>
      <p:sp>
        <p:nvSpPr>
          <p:cNvPr id="14" name="Rectangle 13">
            <a:extLst>
              <a:ext uri="{FF2B5EF4-FFF2-40B4-BE49-F238E27FC236}">
                <a16:creationId xmlns:a16="http://schemas.microsoft.com/office/drawing/2014/main" id="{E323F729-0A6B-5B4C-9F79-7D562370F233}"/>
              </a:ext>
            </a:extLst>
          </p:cNvPr>
          <p:cNvSpPr/>
          <p:nvPr/>
        </p:nvSpPr>
        <p:spPr>
          <a:xfrm>
            <a:off x="292027" y="279431"/>
            <a:ext cx="11607946" cy="59652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23" name="Rectangle 22">
            <a:extLst>
              <a:ext uri="{FF2B5EF4-FFF2-40B4-BE49-F238E27FC236}">
                <a16:creationId xmlns:a16="http://schemas.microsoft.com/office/drawing/2014/main" id="{8BE9566B-1F1B-B347-AF80-7ADC797BAB0E}"/>
              </a:ext>
            </a:extLst>
          </p:cNvPr>
          <p:cNvSpPr/>
          <p:nvPr/>
        </p:nvSpPr>
        <p:spPr>
          <a:xfrm>
            <a:off x="6096000"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5" name="Title 15">
            <a:extLst>
              <a:ext uri="{FF2B5EF4-FFF2-40B4-BE49-F238E27FC236}">
                <a16:creationId xmlns:a16="http://schemas.microsoft.com/office/drawing/2014/main" id="{A034B5F4-A77A-414D-B3A0-FB0705C4F51A}"/>
              </a:ext>
            </a:extLst>
          </p:cNvPr>
          <p:cNvSpPr>
            <a:spLocks noGrp="1"/>
          </p:cNvSpPr>
          <p:nvPr>
            <p:ph type="ctrTitle"/>
          </p:nvPr>
        </p:nvSpPr>
        <p:spPr>
          <a:xfrm>
            <a:off x="1148317" y="279432"/>
            <a:ext cx="4594570" cy="5413797"/>
          </a:xfrm>
        </p:spPr>
        <p:txBody>
          <a:bodyPr lIns="36000" spcCol="72000" anchor="ctr" anchorCtr="0">
            <a:noAutofit/>
          </a:bodyPr>
          <a:lstStyle/>
          <a:p>
            <a:pPr algn="l">
              <a:lnSpc>
                <a:spcPct val="100000"/>
              </a:lnSpc>
              <a:spcBef>
                <a:spcPts val="600"/>
              </a:spcBef>
              <a:spcAft>
                <a:spcPts val="600"/>
              </a:spcAft>
            </a:pPr>
            <a:r>
              <a:rPr lang="en-US" sz="3200" b="1" dirty="0">
                <a:ln cmpd="sng">
                  <a:noFill/>
                </a:ln>
                <a:solidFill>
                  <a:schemeClr val="bg1"/>
                </a:solidFill>
                <a:latin typeface="Arial" panose="020B0604020202020204" pitchFamily="34" charset="0"/>
                <a:cs typeface="Arial" panose="020B0604020202020204" pitchFamily="34" charset="0"/>
              </a:rPr>
              <a:t>Join us in our 2020 United Way Campaign</a:t>
            </a:r>
          </a:p>
        </p:txBody>
      </p:sp>
      <p:cxnSp>
        <p:nvCxnSpPr>
          <p:cNvPr id="20" name="Straight Connector 19">
            <a:extLst>
              <a:ext uri="{FF2B5EF4-FFF2-40B4-BE49-F238E27FC236}">
                <a16:creationId xmlns:a16="http://schemas.microsoft.com/office/drawing/2014/main" id="{3471BCF6-E636-B942-AF29-1535EEBB88F5}"/>
              </a:ext>
            </a:extLst>
          </p:cNvPr>
          <p:cNvCxnSpPr>
            <a:cxnSpLocks/>
          </p:cNvCxnSpPr>
          <p:nvPr/>
        </p:nvCxnSpPr>
        <p:spPr>
          <a:xfrm>
            <a:off x="1178659" y="2997041"/>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9B2F57-5BEF-416D-8537-D8E541D3713E}"/>
              </a:ext>
            </a:extLst>
          </p:cNvPr>
          <p:cNvCxnSpPr>
            <a:cxnSpLocks/>
          </p:cNvCxnSpPr>
          <p:nvPr/>
        </p:nvCxnSpPr>
        <p:spPr>
          <a:xfrm>
            <a:off x="1178659" y="3480124"/>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462438C-AF84-4FE8-B487-998778B33A48}"/>
              </a:ext>
            </a:extLst>
          </p:cNvPr>
          <p:cNvSpPr txBox="1">
            <a:spLocks/>
          </p:cNvSpPr>
          <p:nvPr/>
        </p:nvSpPr>
        <p:spPr>
          <a:xfrm>
            <a:off x="6461053" y="1932319"/>
            <a:ext cx="5085807" cy="347951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80BE34B-9E21-4316-8359-B367EAD16269}"/>
              </a:ext>
            </a:extLst>
          </p:cNvPr>
          <p:cNvSpPr txBox="1"/>
          <p:nvPr/>
        </p:nvSpPr>
        <p:spPr>
          <a:xfrm>
            <a:off x="6449112" y="1921403"/>
            <a:ext cx="5085807"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Make your pledge on [</a:t>
            </a:r>
            <a:r>
              <a:rPr lang="en-US" sz="2800" dirty="0">
                <a:highlight>
                  <a:srgbClr val="FFFF00"/>
                </a:highlight>
                <a:latin typeface="Arial" panose="020B0604020202020204" pitchFamily="34" charset="0"/>
                <a:cs typeface="Arial" panose="020B0604020202020204" pitchFamily="34" charset="0"/>
              </a:rPr>
              <a:t>DATE</a:t>
            </a:r>
            <a:r>
              <a:rPr lang="en-US" sz="2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Participate in [</a:t>
            </a:r>
            <a:r>
              <a:rPr lang="en-US" sz="2800" dirty="0">
                <a:highlight>
                  <a:srgbClr val="FFFF00"/>
                </a:highlight>
                <a:latin typeface="Arial" panose="020B0604020202020204" pitchFamily="34" charset="0"/>
                <a:cs typeface="Arial" panose="020B0604020202020204" pitchFamily="34" charset="0"/>
              </a:rPr>
              <a:t>EVENT</a:t>
            </a:r>
            <a:r>
              <a:rPr lang="en-US" sz="2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Join us for our campaign wrap-up celebration on [</a:t>
            </a:r>
            <a:r>
              <a:rPr lang="en-US" sz="2800" dirty="0">
                <a:highlight>
                  <a:srgbClr val="FFFF00"/>
                </a:highlight>
                <a:latin typeface="Arial" panose="020B0604020202020204" pitchFamily="34" charset="0"/>
                <a:cs typeface="Arial" panose="020B0604020202020204" pitchFamily="34" charset="0"/>
              </a:rPr>
              <a:t>DATE</a:t>
            </a:r>
            <a:r>
              <a:rPr lang="en-US" sz="2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1523988-B515-42FF-A4DA-3F186430D4E9}"/>
              </a:ext>
            </a:extLst>
          </p:cNvPr>
          <p:cNvPicPr>
            <a:picLocks noChangeAspect="1"/>
          </p:cNvPicPr>
          <p:nvPr/>
        </p:nvPicPr>
        <p:blipFill>
          <a:blip r:embed="rId4"/>
          <a:stretch>
            <a:fillRect/>
          </a:stretch>
        </p:blipFill>
        <p:spPr>
          <a:xfrm>
            <a:off x="10517623" y="6232147"/>
            <a:ext cx="1377815" cy="609653"/>
          </a:xfrm>
          <a:prstGeom prst="rect">
            <a:avLst/>
          </a:prstGeom>
        </p:spPr>
      </p:pic>
    </p:spTree>
    <p:extLst>
      <p:ext uri="{BB962C8B-B14F-4D97-AF65-F5344CB8AC3E}">
        <p14:creationId xmlns:p14="http://schemas.microsoft.com/office/powerpoint/2010/main" val="46822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4C925-E96F-446F-B946-B0B3AD796F95}"/>
              </a:ext>
            </a:extLst>
          </p:cNvPr>
          <p:cNvPicPr>
            <a:picLocks noChangeAspect="1"/>
          </p:cNvPicPr>
          <p:nvPr/>
        </p:nvPicPr>
        <p:blipFill>
          <a:blip r:embed="rId4"/>
          <a:stretch>
            <a:fillRect/>
          </a:stretch>
        </p:blipFill>
        <p:spPr>
          <a:xfrm>
            <a:off x="3796292" y="309972"/>
            <a:ext cx="4982806" cy="3321870"/>
          </a:xfrm>
          <a:prstGeom prst="rect">
            <a:avLst/>
          </a:prstGeom>
          <a:ln w="19050">
            <a:solidFill>
              <a:schemeClr val="tx1"/>
            </a:solidFill>
          </a:ln>
        </p:spPr>
      </p:pic>
      <p:pic>
        <p:nvPicPr>
          <p:cNvPr id="4" name="Picture 3" descr="A group of people sitting at a table&#10;&#10;Description automatically generated">
            <a:extLst>
              <a:ext uri="{FF2B5EF4-FFF2-40B4-BE49-F238E27FC236}">
                <a16:creationId xmlns:a16="http://schemas.microsoft.com/office/drawing/2014/main" id="{B3D35E08-DE39-45F1-B04C-C0561950D8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245" y="321733"/>
            <a:ext cx="3851022" cy="3851022"/>
          </a:xfrm>
          <a:prstGeom prst="rect">
            <a:avLst/>
          </a:prstGeom>
          <a:ln w="19050">
            <a:solidFill>
              <a:schemeClr val="tx1"/>
            </a:solidFill>
          </a:ln>
        </p:spPr>
      </p:pic>
      <p:pic>
        <p:nvPicPr>
          <p:cNvPr id="6" name="Picture 5">
            <a:extLst>
              <a:ext uri="{FF2B5EF4-FFF2-40B4-BE49-F238E27FC236}">
                <a16:creationId xmlns:a16="http://schemas.microsoft.com/office/drawing/2014/main" id="{89FEB90A-9071-43CC-99C6-07BF425AEF11}"/>
              </a:ext>
            </a:extLst>
          </p:cNvPr>
          <p:cNvPicPr>
            <a:picLocks noChangeAspect="1"/>
          </p:cNvPicPr>
          <p:nvPr/>
        </p:nvPicPr>
        <p:blipFill>
          <a:blip r:embed="rId6"/>
          <a:stretch>
            <a:fillRect/>
          </a:stretch>
        </p:blipFill>
        <p:spPr>
          <a:xfrm>
            <a:off x="3913870" y="3631842"/>
            <a:ext cx="4112771" cy="2815712"/>
          </a:xfrm>
          <a:prstGeom prst="rect">
            <a:avLst/>
          </a:prstGeom>
          <a:ln w="22225">
            <a:solidFill>
              <a:schemeClr val="tx1"/>
            </a:solidFill>
          </a:ln>
        </p:spPr>
      </p:pic>
      <p:pic>
        <p:nvPicPr>
          <p:cNvPr id="8" name="Picture 7">
            <a:extLst>
              <a:ext uri="{FF2B5EF4-FFF2-40B4-BE49-F238E27FC236}">
                <a16:creationId xmlns:a16="http://schemas.microsoft.com/office/drawing/2014/main" id="{ABB3E529-649F-4DF7-80C1-F24C7330F3B9}"/>
              </a:ext>
            </a:extLst>
          </p:cNvPr>
          <p:cNvPicPr>
            <a:picLocks noChangeAspect="1"/>
          </p:cNvPicPr>
          <p:nvPr/>
        </p:nvPicPr>
        <p:blipFill>
          <a:blip r:embed="rId7"/>
          <a:stretch>
            <a:fillRect/>
          </a:stretch>
        </p:blipFill>
        <p:spPr>
          <a:xfrm>
            <a:off x="8026641" y="4172755"/>
            <a:ext cx="3843626" cy="2274799"/>
          </a:xfrm>
          <a:prstGeom prst="rect">
            <a:avLst/>
          </a:prstGeom>
          <a:ln w="19050">
            <a:solidFill>
              <a:schemeClr val="tx1"/>
            </a:solidFill>
          </a:ln>
        </p:spPr>
      </p:pic>
      <p:pic>
        <p:nvPicPr>
          <p:cNvPr id="9" name="Picture 8">
            <a:extLst>
              <a:ext uri="{FF2B5EF4-FFF2-40B4-BE49-F238E27FC236}">
                <a16:creationId xmlns:a16="http://schemas.microsoft.com/office/drawing/2014/main" id="{751D7A7F-FE86-412F-BF35-C06E8B38BCCE}"/>
              </a:ext>
            </a:extLst>
          </p:cNvPr>
          <p:cNvPicPr>
            <a:picLocks noChangeAspect="1"/>
          </p:cNvPicPr>
          <p:nvPr/>
        </p:nvPicPr>
        <p:blipFill>
          <a:blip r:embed="rId8"/>
          <a:stretch>
            <a:fillRect/>
          </a:stretch>
        </p:blipFill>
        <p:spPr>
          <a:xfrm>
            <a:off x="2916474" y="309973"/>
            <a:ext cx="1871365" cy="2158686"/>
          </a:xfrm>
          <a:prstGeom prst="rect">
            <a:avLst/>
          </a:prstGeom>
          <a:ln w="19050">
            <a:solidFill>
              <a:schemeClr val="tx1"/>
            </a:solidFill>
          </a:ln>
        </p:spPr>
      </p:pic>
      <p:pic>
        <p:nvPicPr>
          <p:cNvPr id="10" name="Picture 9">
            <a:extLst>
              <a:ext uri="{FF2B5EF4-FFF2-40B4-BE49-F238E27FC236}">
                <a16:creationId xmlns:a16="http://schemas.microsoft.com/office/drawing/2014/main" id="{32F2B3EF-CA15-4C3F-9045-19AAC1F27C86}"/>
              </a:ext>
            </a:extLst>
          </p:cNvPr>
          <p:cNvPicPr>
            <a:picLocks noChangeAspect="1"/>
          </p:cNvPicPr>
          <p:nvPr/>
        </p:nvPicPr>
        <p:blipFill>
          <a:blip r:embed="rId9"/>
          <a:stretch>
            <a:fillRect/>
          </a:stretch>
        </p:blipFill>
        <p:spPr>
          <a:xfrm>
            <a:off x="2916473" y="2468659"/>
            <a:ext cx="1871365" cy="1948980"/>
          </a:xfrm>
          <a:prstGeom prst="rect">
            <a:avLst/>
          </a:prstGeom>
          <a:ln w="19050">
            <a:solidFill>
              <a:schemeClr val="tx1"/>
            </a:solidFill>
          </a:ln>
        </p:spPr>
      </p:pic>
      <p:pic>
        <p:nvPicPr>
          <p:cNvPr id="11" name="Picture 10">
            <a:extLst>
              <a:ext uri="{FF2B5EF4-FFF2-40B4-BE49-F238E27FC236}">
                <a16:creationId xmlns:a16="http://schemas.microsoft.com/office/drawing/2014/main" id="{A6C20F75-B900-4D39-805F-9BFC96635EB1}"/>
              </a:ext>
            </a:extLst>
          </p:cNvPr>
          <p:cNvPicPr>
            <a:picLocks noChangeAspect="1"/>
          </p:cNvPicPr>
          <p:nvPr/>
        </p:nvPicPr>
        <p:blipFill>
          <a:blip r:embed="rId10"/>
          <a:stretch>
            <a:fillRect/>
          </a:stretch>
        </p:blipFill>
        <p:spPr>
          <a:xfrm>
            <a:off x="2916473" y="4317166"/>
            <a:ext cx="2457665" cy="2130388"/>
          </a:xfrm>
          <a:prstGeom prst="rect">
            <a:avLst/>
          </a:prstGeom>
          <a:ln w="19050">
            <a:solidFill>
              <a:schemeClr val="tx1"/>
            </a:solidFill>
          </a:ln>
        </p:spPr>
      </p:pic>
      <p:sp>
        <p:nvSpPr>
          <p:cNvPr id="13" name="TextBox 12">
            <a:extLst>
              <a:ext uri="{FF2B5EF4-FFF2-40B4-BE49-F238E27FC236}">
                <a16:creationId xmlns:a16="http://schemas.microsoft.com/office/drawing/2014/main" id="{E822FCF8-24BA-4840-AA11-C9FEC33E9038}"/>
              </a:ext>
            </a:extLst>
          </p:cNvPr>
          <p:cNvSpPr txBox="1"/>
          <p:nvPr/>
        </p:nvSpPr>
        <p:spPr>
          <a:xfrm>
            <a:off x="260848" y="5039698"/>
            <a:ext cx="2463562" cy="2123658"/>
          </a:xfrm>
          <a:prstGeom prst="rect">
            <a:avLst/>
          </a:prstGeom>
          <a:noFill/>
        </p:spPr>
        <p:txBody>
          <a:bodyPr wrap="square">
            <a:spAutoFit/>
          </a:bodyPr>
          <a:lstStyle/>
          <a:p>
            <a:pPr algn="ctr"/>
            <a:r>
              <a:rPr lang="en-US" sz="2400" b="1" dirty="0">
                <a:ln cmpd="sng">
                  <a:noFill/>
                </a:ln>
                <a:latin typeface="Avenir Next LT Pro" panose="020B0504020202020204" pitchFamily="34" charset="0"/>
                <a:cs typeface="Arial" panose="020B0604020202020204" pitchFamily="34" charset="0"/>
              </a:rPr>
              <a:t>THANK YOU</a:t>
            </a:r>
          </a:p>
          <a:p>
            <a:endParaRPr lang="en-US" b="1" dirty="0">
              <a:ln cmpd="sng">
                <a:noFill/>
              </a:ln>
              <a:solidFill>
                <a:schemeClr val="bg1"/>
              </a:solidFill>
              <a:latin typeface="Avenir Next LT Pro" panose="020B0504020202020204" pitchFamily="34" charset="0"/>
              <a:cs typeface="Arial" panose="020B0604020202020204" pitchFamily="34" charset="0"/>
            </a:endParaRPr>
          </a:p>
          <a:p>
            <a:endParaRPr lang="en-US" b="1" dirty="0">
              <a:ln cmpd="sng">
                <a:noFill/>
              </a:ln>
              <a:solidFill>
                <a:schemeClr val="bg1"/>
              </a:solidFill>
              <a:latin typeface="Avenir Next LT Pro" panose="020B0504020202020204" pitchFamily="34" charset="0"/>
              <a:cs typeface="Arial" panose="020B0604020202020204" pitchFamily="34" charset="0"/>
            </a:endParaRPr>
          </a:p>
          <a:p>
            <a:endParaRPr lang="en-US" b="1" dirty="0">
              <a:ln cmpd="sng">
                <a:noFill/>
              </a:ln>
              <a:solidFill>
                <a:schemeClr val="bg1"/>
              </a:solidFill>
              <a:latin typeface="Avenir Next LT Pro" panose="020B0504020202020204" pitchFamily="34" charset="0"/>
              <a:cs typeface="Arial" panose="020B0604020202020204" pitchFamily="34" charset="0"/>
            </a:endParaRPr>
          </a:p>
          <a:p>
            <a:endParaRPr lang="en-US" b="1" dirty="0">
              <a:ln cmpd="sng">
                <a:noFill/>
              </a:ln>
              <a:solidFill>
                <a:schemeClr val="bg1"/>
              </a:solidFill>
              <a:latin typeface="Avenir Next LT Pro" panose="020B0504020202020204" pitchFamily="34" charset="0"/>
              <a:cs typeface="Arial" panose="020B0604020202020204" pitchFamily="34" charset="0"/>
            </a:endParaRPr>
          </a:p>
          <a:p>
            <a:endParaRPr lang="en-US" b="1" dirty="0">
              <a:ln cmpd="sng">
                <a:noFill/>
              </a:ln>
              <a:solidFill>
                <a:schemeClr val="bg1"/>
              </a:solidFill>
              <a:latin typeface="Avenir Next LT Pro" panose="020B0504020202020204" pitchFamily="34" charset="0"/>
              <a:cs typeface="Arial" panose="020B0604020202020204" pitchFamily="34" charset="0"/>
            </a:endParaRPr>
          </a:p>
          <a:p>
            <a:endParaRPr lang="en-CA" dirty="0">
              <a:latin typeface="Avenir Next LT Pro" panose="020B0504020202020204" pitchFamily="34" charset="0"/>
            </a:endParaRPr>
          </a:p>
        </p:txBody>
      </p:sp>
      <p:pic>
        <p:nvPicPr>
          <p:cNvPr id="14" name="Picture 13">
            <a:extLst>
              <a:ext uri="{FF2B5EF4-FFF2-40B4-BE49-F238E27FC236}">
                <a16:creationId xmlns:a16="http://schemas.microsoft.com/office/drawing/2014/main" id="{3D3855F9-CAAA-43C6-A8F1-1B91B3C4C33C}"/>
              </a:ext>
            </a:extLst>
          </p:cNvPr>
          <p:cNvPicPr>
            <a:picLocks noChangeAspect="1"/>
          </p:cNvPicPr>
          <p:nvPr/>
        </p:nvPicPr>
        <p:blipFill>
          <a:blip r:embed="rId11"/>
          <a:stretch>
            <a:fillRect/>
          </a:stretch>
        </p:blipFill>
        <p:spPr>
          <a:xfrm>
            <a:off x="263970" y="1931693"/>
            <a:ext cx="2460440" cy="2994614"/>
          </a:xfrm>
          <a:prstGeom prst="rect">
            <a:avLst/>
          </a:prstGeom>
        </p:spPr>
      </p:pic>
    </p:spTree>
    <p:custDataLst>
      <p:tags r:id="rId1"/>
    </p:custDataLst>
    <p:extLst>
      <p:ext uri="{BB962C8B-B14F-4D97-AF65-F5344CB8AC3E}">
        <p14:creationId xmlns:p14="http://schemas.microsoft.com/office/powerpoint/2010/main" val="182214338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E69F8B-AF1B-0145-9E49-12169FDED712}"/>
              </a:ext>
            </a:extLst>
          </p:cNvPr>
          <p:cNvPicPr>
            <a:picLocks/>
          </p:cNvPicPr>
          <p:nvPr/>
        </p:nvPicPr>
        <p:blipFill>
          <a:blip r:embed="rId3"/>
          <a:stretch>
            <a:fillRect/>
          </a:stretch>
        </p:blipFill>
        <p:spPr>
          <a:xfrm>
            <a:off x="296562" y="279431"/>
            <a:ext cx="11613600" cy="5961600"/>
          </a:xfrm>
          <a:prstGeom prst="rect">
            <a:avLst/>
          </a:prstGeom>
        </p:spPr>
      </p:pic>
      <p:sp>
        <p:nvSpPr>
          <p:cNvPr id="14" name="Rectangle 13">
            <a:extLst>
              <a:ext uri="{FF2B5EF4-FFF2-40B4-BE49-F238E27FC236}">
                <a16:creationId xmlns:a16="http://schemas.microsoft.com/office/drawing/2014/main" id="{E323F729-0A6B-5B4C-9F79-7D562370F233}"/>
              </a:ext>
            </a:extLst>
          </p:cNvPr>
          <p:cNvSpPr/>
          <p:nvPr/>
        </p:nvSpPr>
        <p:spPr>
          <a:xfrm>
            <a:off x="292027" y="279431"/>
            <a:ext cx="11607946" cy="59652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23" name="Rectangle 22">
            <a:extLst>
              <a:ext uri="{FF2B5EF4-FFF2-40B4-BE49-F238E27FC236}">
                <a16:creationId xmlns:a16="http://schemas.microsoft.com/office/drawing/2014/main" id="{8BE9566B-1F1B-B347-AF80-7ADC797BAB0E}"/>
              </a:ext>
            </a:extLst>
          </p:cNvPr>
          <p:cNvSpPr/>
          <p:nvPr/>
        </p:nvSpPr>
        <p:spPr>
          <a:xfrm>
            <a:off x="6096000"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5">
            <a:extLst>
              <a:ext uri="{FF2B5EF4-FFF2-40B4-BE49-F238E27FC236}">
                <a16:creationId xmlns:a16="http://schemas.microsoft.com/office/drawing/2014/main" id="{A034B5F4-A77A-414D-B3A0-FB0705C4F51A}"/>
              </a:ext>
            </a:extLst>
          </p:cNvPr>
          <p:cNvSpPr>
            <a:spLocks noGrp="1"/>
          </p:cNvSpPr>
          <p:nvPr>
            <p:ph type="ctrTitle"/>
          </p:nvPr>
        </p:nvSpPr>
        <p:spPr>
          <a:xfrm>
            <a:off x="1148317" y="279432"/>
            <a:ext cx="4091393" cy="5413797"/>
          </a:xfrm>
        </p:spPr>
        <p:txBody>
          <a:bodyPr lIns="36000" spcCol="72000" anchor="ctr" anchorCtr="0">
            <a:noAutofit/>
          </a:bodyPr>
          <a:lstStyle/>
          <a:p>
            <a:pPr algn="l">
              <a:lnSpc>
                <a:spcPct val="100000"/>
              </a:lnSpc>
              <a:spcBef>
                <a:spcPts val="600"/>
              </a:spcBef>
              <a:spcAft>
                <a:spcPts val="600"/>
              </a:spcAft>
            </a:pPr>
            <a:r>
              <a:rPr lang="en-US" sz="3200" b="1">
                <a:ln cmpd="sng">
                  <a:noFill/>
                </a:ln>
                <a:solidFill>
                  <a:schemeClr val="bg1"/>
                </a:solidFill>
                <a:latin typeface="Arial" panose="020B0604020202020204" pitchFamily="34" charset="0"/>
                <a:cs typeface="Arial" panose="020B0604020202020204" pitchFamily="34" charset="0"/>
              </a:rPr>
              <a:t>Welcome to our</a:t>
            </a:r>
            <a:br>
              <a:rPr lang="en-US" sz="3200" b="1">
                <a:ln cmpd="sng">
                  <a:noFill/>
                </a:ln>
                <a:solidFill>
                  <a:schemeClr val="bg1"/>
                </a:solidFill>
                <a:latin typeface="Arial" panose="020B0604020202020204" pitchFamily="34" charset="0"/>
                <a:cs typeface="Arial" panose="020B0604020202020204" pitchFamily="34" charset="0"/>
              </a:rPr>
            </a:br>
            <a:r>
              <a:rPr lang="en-US" sz="3200" b="1">
                <a:ln cmpd="sng">
                  <a:noFill/>
                </a:ln>
                <a:solidFill>
                  <a:schemeClr val="bg1"/>
                </a:solidFill>
                <a:latin typeface="Arial" panose="020B0604020202020204" pitchFamily="34" charset="0"/>
                <a:cs typeface="Arial" panose="020B0604020202020204" pitchFamily="34" charset="0"/>
              </a:rPr>
              <a:t>2020 Campaign</a:t>
            </a:r>
          </a:p>
        </p:txBody>
      </p:sp>
      <p:cxnSp>
        <p:nvCxnSpPr>
          <p:cNvPr id="20" name="Straight Connector 19">
            <a:extLst>
              <a:ext uri="{FF2B5EF4-FFF2-40B4-BE49-F238E27FC236}">
                <a16:creationId xmlns:a16="http://schemas.microsoft.com/office/drawing/2014/main" id="{3471BCF6-E636-B942-AF29-1535EEBB88F5}"/>
              </a:ext>
            </a:extLst>
          </p:cNvPr>
          <p:cNvCxnSpPr>
            <a:cxnSpLocks/>
          </p:cNvCxnSpPr>
          <p:nvPr/>
        </p:nvCxnSpPr>
        <p:spPr>
          <a:xfrm>
            <a:off x="1178659" y="2997041"/>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9B2F57-5BEF-416D-8537-D8E541D3713E}"/>
              </a:ext>
            </a:extLst>
          </p:cNvPr>
          <p:cNvCxnSpPr>
            <a:cxnSpLocks/>
          </p:cNvCxnSpPr>
          <p:nvPr/>
        </p:nvCxnSpPr>
        <p:spPr>
          <a:xfrm>
            <a:off x="1178659" y="3480124"/>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462438C-AF84-4FE8-B487-998778B33A48}"/>
              </a:ext>
            </a:extLst>
          </p:cNvPr>
          <p:cNvSpPr txBox="1">
            <a:spLocks/>
          </p:cNvSpPr>
          <p:nvPr/>
        </p:nvSpPr>
        <p:spPr>
          <a:xfrm>
            <a:off x="6461053" y="1932319"/>
            <a:ext cx="5085807" cy="347951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panose="020B0604020202020204" pitchFamily="34" charset="0"/>
                <a:cs typeface="Arial" panose="020B0604020202020204" pitchFamily="34" charset="0"/>
              </a:rPr>
              <a:t>[</a:t>
            </a:r>
            <a:r>
              <a:rPr lang="en-US" b="1" dirty="0">
                <a:highlight>
                  <a:srgbClr val="FFFF00"/>
                </a:highlight>
                <a:latin typeface="Arial" panose="020B0604020202020204" pitchFamily="34" charset="0"/>
                <a:cs typeface="Arial" panose="020B0604020202020204" pitchFamily="34" charset="0"/>
              </a:rPr>
              <a:t>Your Name Here</a:t>
            </a:r>
            <a:r>
              <a:rPr lang="en-US" b="1" dirty="0">
                <a:latin typeface="Arial" panose="020B0604020202020204" pitchFamily="34" charset="0"/>
                <a:cs typeface="Arial" panose="020B0604020202020204" pitchFamily="34" charset="0"/>
              </a:rPr>
              <a:t>]</a:t>
            </a:r>
            <a:endParaRPr lang="en-CA" b="1"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Employee Campaign Chair</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a:t>
            </a:r>
            <a:r>
              <a:rPr lang="en-US" b="1" dirty="0">
                <a:highlight>
                  <a:srgbClr val="FFFF00"/>
                </a:highlight>
                <a:latin typeface="Arial" panose="020B0604020202020204" pitchFamily="34" charset="0"/>
                <a:cs typeface="Arial" panose="020B0604020202020204" pitchFamily="34" charset="0"/>
              </a:rPr>
              <a:t>UW Name Here</a:t>
            </a:r>
            <a:r>
              <a:rPr lang="en-US" b="1" dirty="0">
                <a:latin typeface="Arial" panose="020B0604020202020204" pitchFamily="34" charset="0"/>
                <a:cs typeface="Arial" panose="020B0604020202020204" pitchFamily="34" charset="0"/>
              </a:rPr>
              <a:t>]</a:t>
            </a:r>
            <a:endParaRPr lang="en-CA" b="1" dirty="0">
              <a:latin typeface="Arial" panose="020B0604020202020204" pitchFamily="34" charset="0"/>
              <a:cs typeface="Arial" panose="020B0604020202020204" pitchFamily="34" charset="0"/>
            </a:endParaRPr>
          </a:p>
          <a:p>
            <a:pPr marL="0" indent="0">
              <a:buNone/>
            </a:pPr>
            <a:r>
              <a:rPr lang="en-CA" dirty="0">
                <a:latin typeface="Arial" panose="020B0604020202020204" pitchFamily="34" charset="0"/>
                <a:cs typeface="Arial" panose="020B0604020202020204" pitchFamily="34" charset="0"/>
              </a:rPr>
              <a:t>United Way </a:t>
            </a:r>
            <a:r>
              <a:rPr lang="en-CA" dirty="0" err="1">
                <a:latin typeface="Arial" panose="020B0604020202020204" pitchFamily="34" charset="0"/>
                <a:cs typeface="Arial" panose="020B0604020202020204" pitchFamily="34" charset="0"/>
              </a:rPr>
              <a:t>Centraide</a:t>
            </a:r>
            <a:r>
              <a:rPr lang="en-CA" dirty="0">
                <a:latin typeface="Arial" panose="020B0604020202020204" pitchFamily="34" charset="0"/>
                <a:cs typeface="Arial" panose="020B0604020202020204" pitchFamily="34" charset="0"/>
              </a:rPr>
              <a:t> Central NB</a:t>
            </a:r>
          </a:p>
          <a:p>
            <a:pPr marL="0" indent="0">
              <a:buNone/>
            </a:pPr>
            <a:endParaRPr lang="en-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6C1BE2C-AF63-4D6F-937B-939C1437CF5D}"/>
              </a:ext>
            </a:extLst>
          </p:cNvPr>
          <p:cNvPicPr>
            <a:picLocks noChangeAspect="1"/>
          </p:cNvPicPr>
          <p:nvPr/>
        </p:nvPicPr>
        <p:blipFill>
          <a:blip r:embed="rId4"/>
          <a:stretch>
            <a:fillRect/>
          </a:stretch>
        </p:blipFill>
        <p:spPr>
          <a:xfrm>
            <a:off x="10591184" y="6325966"/>
            <a:ext cx="1138233" cy="505205"/>
          </a:xfrm>
          <a:prstGeom prst="rect">
            <a:avLst/>
          </a:prstGeom>
        </p:spPr>
      </p:pic>
    </p:spTree>
    <p:extLst>
      <p:ext uri="{BB962C8B-B14F-4D97-AF65-F5344CB8AC3E}">
        <p14:creationId xmlns:p14="http://schemas.microsoft.com/office/powerpoint/2010/main" val="304648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E69F8B-AF1B-0145-9E49-12169FDED712}"/>
              </a:ext>
            </a:extLst>
          </p:cNvPr>
          <p:cNvPicPr>
            <a:picLocks/>
          </p:cNvPicPr>
          <p:nvPr/>
        </p:nvPicPr>
        <p:blipFill>
          <a:blip r:embed="rId3"/>
          <a:stretch>
            <a:fillRect/>
          </a:stretch>
        </p:blipFill>
        <p:spPr>
          <a:xfrm>
            <a:off x="296562" y="279431"/>
            <a:ext cx="11613600" cy="5961600"/>
          </a:xfrm>
          <a:prstGeom prst="rect">
            <a:avLst/>
          </a:prstGeom>
        </p:spPr>
      </p:pic>
      <p:sp>
        <p:nvSpPr>
          <p:cNvPr id="14" name="Rectangle 13">
            <a:extLst>
              <a:ext uri="{FF2B5EF4-FFF2-40B4-BE49-F238E27FC236}">
                <a16:creationId xmlns:a16="http://schemas.microsoft.com/office/drawing/2014/main" id="{E323F729-0A6B-5B4C-9F79-7D562370F233}"/>
              </a:ext>
            </a:extLst>
          </p:cNvPr>
          <p:cNvSpPr/>
          <p:nvPr/>
        </p:nvSpPr>
        <p:spPr>
          <a:xfrm>
            <a:off x="292027" y="279431"/>
            <a:ext cx="11607946" cy="59652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grpSp>
        <p:nvGrpSpPr>
          <p:cNvPr id="2" name="Group 1">
            <a:extLst>
              <a:ext uri="{FF2B5EF4-FFF2-40B4-BE49-F238E27FC236}">
                <a16:creationId xmlns:a16="http://schemas.microsoft.com/office/drawing/2014/main" id="{F26F1D6E-34F9-8044-957B-51D55099D61E}"/>
              </a:ext>
            </a:extLst>
          </p:cNvPr>
          <p:cNvGrpSpPr/>
          <p:nvPr/>
        </p:nvGrpSpPr>
        <p:grpSpPr>
          <a:xfrm>
            <a:off x="6096000" y="279430"/>
            <a:ext cx="5815914" cy="5965201"/>
            <a:chOff x="6096000" y="279430"/>
            <a:chExt cx="5815914" cy="5965201"/>
          </a:xfrm>
        </p:grpSpPr>
        <p:sp>
          <p:nvSpPr>
            <p:cNvPr id="23" name="Rectangle 22">
              <a:extLst>
                <a:ext uri="{FF2B5EF4-FFF2-40B4-BE49-F238E27FC236}">
                  <a16:creationId xmlns:a16="http://schemas.microsoft.com/office/drawing/2014/main" id="{8BE9566B-1F1B-B347-AF80-7ADC797BAB0E}"/>
                </a:ext>
              </a:extLst>
            </p:cNvPr>
            <p:cNvSpPr/>
            <p:nvPr/>
          </p:nvSpPr>
          <p:spPr>
            <a:xfrm>
              <a:off x="6096000"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5">
              <a:extLst>
                <a:ext uri="{FF2B5EF4-FFF2-40B4-BE49-F238E27FC236}">
                  <a16:creationId xmlns:a16="http://schemas.microsoft.com/office/drawing/2014/main" id="{741A4925-4C01-1044-AAF8-7F3D110EF30A}"/>
                </a:ext>
              </a:extLst>
            </p:cNvPr>
            <p:cNvSpPr txBox="1">
              <a:spLocks/>
            </p:cNvSpPr>
            <p:nvPr/>
          </p:nvSpPr>
          <p:spPr>
            <a:xfrm>
              <a:off x="6835719" y="279430"/>
              <a:ext cx="4971093" cy="5413797"/>
            </a:xfrm>
            <a:prstGeom prst="rect">
              <a:avLst/>
            </a:prstGeom>
          </p:spPr>
          <p:txBody>
            <a:bodyPr vert="horz" lIns="36000" tIns="45720" rIns="91440" bIns="45720" spcCol="720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2200" dirty="0">
                <a:ln cmpd="sng">
                  <a:noFill/>
                </a:ln>
                <a:latin typeface="Arial" panose="020B0604020202020204" pitchFamily="34" charset="0"/>
                <a:cs typeface="Arial" panose="020B0604020202020204" pitchFamily="34" charset="0"/>
              </a:endParaRPr>
            </a:p>
            <a:p>
              <a:pPr marL="342900" indent="-342900" algn="l">
                <a:lnSpc>
                  <a:spcPct val="100000"/>
                </a:lnSpc>
                <a:spcBef>
                  <a:spcPts val="0"/>
                </a:spcBef>
                <a:buFont typeface="Arial" panose="020B0604020202020204" pitchFamily="34" charset="0"/>
                <a:buChar char="•"/>
              </a:pPr>
              <a:r>
                <a:rPr lang="en-US" sz="2800" dirty="0">
                  <a:ln cmpd="sng">
                    <a:noFill/>
                  </a:ln>
                  <a:latin typeface="Arial" panose="020B0604020202020204" pitchFamily="34" charset="0"/>
                  <a:cs typeface="Arial" panose="020B0604020202020204" pitchFamily="34" charset="0"/>
                </a:rPr>
                <a:t>Welcome from the CEO</a:t>
              </a:r>
            </a:p>
            <a:p>
              <a:pPr marL="342900" indent="-342900" algn="l">
                <a:lnSpc>
                  <a:spcPct val="100000"/>
                </a:lnSpc>
                <a:spcBef>
                  <a:spcPts val="0"/>
                </a:spcBef>
                <a:buFont typeface="Arial" panose="020B0604020202020204" pitchFamily="34" charset="0"/>
                <a:buChar char="•"/>
              </a:pPr>
              <a:r>
                <a:rPr lang="en-US" sz="2800" dirty="0">
                  <a:ln cmpd="sng">
                    <a:noFill/>
                  </a:ln>
                  <a:latin typeface="Arial" panose="020B0604020202020204" pitchFamily="34" charset="0"/>
                  <a:cs typeface="Arial" panose="020B0604020202020204" pitchFamily="34" charset="0"/>
                </a:rPr>
                <a:t>Get to know our community</a:t>
              </a:r>
            </a:p>
            <a:p>
              <a:pPr marL="342900" indent="-342900" algn="l">
                <a:lnSpc>
                  <a:spcPct val="100000"/>
                </a:lnSpc>
                <a:spcBef>
                  <a:spcPts val="0"/>
                </a:spcBef>
                <a:buFont typeface="Arial" panose="020B0604020202020204" pitchFamily="34" charset="0"/>
                <a:buChar char="•"/>
              </a:pPr>
              <a:r>
                <a:rPr lang="en-US" sz="2800" dirty="0">
                  <a:ln cmpd="sng">
                    <a:noFill/>
                  </a:ln>
                  <a:latin typeface="Arial" panose="020B0604020202020204" pitchFamily="34" charset="0"/>
                  <a:cs typeface="Arial" panose="020B0604020202020204" pitchFamily="34" charset="0"/>
                </a:rPr>
                <a:t>United Way video</a:t>
              </a:r>
            </a:p>
            <a:p>
              <a:pPr marL="342900" indent="-342900" algn="l">
                <a:lnSpc>
                  <a:spcPct val="100000"/>
                </a:lnSpc>
                <a:spcBef>
                  <a:spcPts val="0"/>
                </a:spcBef>
                <a:buFont typeface="Arial" panose="020B0604020202020204" pitchFamily="34" charset="0"/>
                <a:buChar char="•"/>
              </a:pPr>
              <a:r>
                <a:rPr lang="en-US" sz="2800" dirty="0">
                  <a:ln cmpd="sng">
                    <a:noFill/>
                  </a:ln>
                  <a:latin typeface="Arial" panose="020B0604020202020204" pitchFamily="34" charset="0"/>
                  <a:cs typeface="Arial" panose="020B0604020202020204" pitchFamily="34" charset="0"/>
                </a:rPr>
                <a:t>Final Thoughts</a:t>
              </a:r>
            </a:p>
            <a:p>
              <a:pPr marL="342900" indent="-342900" algn="l">
                <a:lnSpc>
                  <a:spcPct val="100000"/>
                </a:lnSpc>
                <a:spcBef>
                  <a:spcPts val="0"/>
                </a:spcBef>
                <a:buFont typeface="Arial" panose="020B0604020202020204" pitchFamily="34" charset="0"/>
                <a:buChar char="•"/>
              </a:pPr>
              <a:endParaRPr lang="en-US" sz="2200" dirty="0">
                <a:ln cmpd="sng">
                  <a:noFill/>
                </a:ln>
                <a:latin typeface="Arial" panose="020B0604020202020204" pitchFamily="34" charset="0"/>
                <a:cs typeface="Arial" panose="020B0604020202020204" pitchFamily="34" charset="0"/>
              </a:endParaRPr>
            </a:p>
          </p:txBody>
        </p:sp>
      </p:grpSp>
      <p:sp>
        <p:nvSpPr>
          <p:cNvPr id="15" name="Title 15">
            <a:extLst>
              <a:ext uri="{FF2B5EF4-FFF2-40B4-BE49-F238E27FC236}">
                <a16:creationId xmlns:a16="http://schemas.microsoft.com/office/drawing/2014/main" id="{A034B5F4-A77A-414D-B3A0-FB0705C4F51A}"/>
              </a:ext>
            </a:extLst>
          </p:cNvPr>
          <p:cNvSpPr>
            <a:spLocks noGrp="1"/>
          </p:cNvSpPr>
          <p:nvPr>
            <p:ph type="ctrTitle"/>
          </p:nvPr>
        </p:nvSpPr>
        <p:spPr>
          <a:xfrm>
            <a:off x="1148317" y="279432"/>
            <a:ext cx="4091393" cy="5413797"/>
          </a:xfrm>
        </p:spPr>
        <p:txBody>
          <a:bodyPr lIns="36000" spcCol="72000" anchor="ctr" anchorCtr="0">
            <a:noAutofit/>
          </a:bodyPr>
          <a:lstStyle/>
          <a:p>
            <a:pPr algn="l">
              <a:lnSpc>
                <a:spcPct val="100000"/>
              </a:lnSpc>
              <a:spcBef>
                <a:spcPts val="600"/>
              </a:spcBef>
              <a:spcAft>
                <a:spcPts val="600"/>
              </a:spcAft>
            </a:pPr>
            <a:r>
              <a:rPr lang="en-US" sz="3200" b="1">
                <a:ln cmpd="sng">
                  <a:noFill/>
                </a:ln>
                <a:solidFill>
                  <a:schemeClr val="bg1"/>
                </a:solidFill>
                <a:latin typeface="Arial" panose="020B0604020202020204" pitchFamily="34" charset="0"/>
                <a:cs typeface="Arial" panose="020B0604020202020204" pitchFamily="34" charset="0"/>
              </a:rPr>
              <a:t>Agenda</a:t>
            </a:r>
          </a:p>
        </p:txBody>
      </p:sp>
      <p:cxnSp>
        <p:nvCxnSpPr>
          <p:cNvPr id="20" name="Straight Connector 19">
            <a:extLst>
              <a:ext uri="{FF2B5EF4-FFF2-40B4-BE49-F238E27FC236}">
                <a16:creationId xmlns:a16="http://schemas.microsoft.com/office/drawing/2014/main" id="{3471BCF6-E636-B942-AF29-1535EEBB88F5}"/>
              </a:ext>
            </a:extLst>
          </p:cNvPr>
          <p:cNvCxnSpPr>
            <a:cxnSpLocks/>
          </p:cNvCxnSpPr>
          <p:nvPr/>
        </p:nvCxnSpPr>
        <p:spPr>
          <a:xfrm>
            <a:off x="1178659" y="3238583"/>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7F13809-57FB-442B-9DA4-0F484C6048EB}"/>
              </a:ext>
            </a:extLst>
          </p:cNvPr>
          <p:cNvPicPr>
            <a:picLocks noChangeAspect="1"/>
          </p:cNvPicPr>
          <p:nvPr/>
        </p:nvPicPr>
        <p:blipFill>
          <a:blip r:embed="rId4"/>
          <a:stretch>
            <a:fillRect/>
          </a:stretch>
        </p:blipFill>
        <p:spPr>
          <a:xfrm>
            <a:off x="10761740" y="6284371"/>
            <a:ext cx="1138233" cy="505205"/>
          </a:xfrm>
          <a:prstGeom prst="rect">
            <a:avLst/>
          </a:prstGeom>
        </p:spPr>
      </p:pic>
    </p:spTree>
    <p:extLst>
      <p:ext uri="{BB962C8B-B14F-4D97-AF65-F5344CB8AC3E}">
        <p14:creationId xmlns:p14="http://schemas.microsoft.com/office/powerpoint/2010/main" val="120142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E69F8B-AF1B-0145-9E49-12169FDED712}"/>
              </a:ext>
            </a:extLst>
          </p:cNvPr>
          <p:cNvPicPr>
            <a:picLocks/>
          </p:cNvPicPr>
          <p:nvPr/>
        </p:nvPicPr>
        <p:blipFill>
          <a:blip r:embed="rId3"/>
          <a:stretch>
            <a:fillRect/>
          </a:stretch>
        </p:blipFill>
        <p:spPr>
          <a:xfrm>
            <a:off x="296562" y="279431"/>
            <a:ext cx="11613600" cy="5961600"/>
          </a:xfrm>
          <a:prstGeom prst="rect">
            <a:avLst/>
          </a:prstGeom>
        </p:spPr>
      </p:pic>
      <p:sp>
        <p:nvSpPr>
          <p:cNvPr id="14" name="Rectangle 13">
            <a:extLst>
              <a:ext uri="{FF2B5EF4-FFF2-40B4-BE49-F238E27FC236}">
                <a16:creationId xmlns:a16="http://schemas.microsoft.com/office/drawing/2014/main" id="{E323F729-0A6B-5B4C-9F79-7D562370F233}"/>
              </a:ext>
            </a:extLst>
          </p:cNvPr>
          <p:cNvSpPr/>
          <p:nvPr/>
        </p:nvSpPr>
        <p:spPr>
          <a:xfrm>
            <a:off x="292027" y="279431"/>
            <a:ext cx="11607946" cy="59652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sp>
        <p:nvSpPr>
          <p:cNvPr id="23" name="Rectangle 22">
            <a:extLst>
              <a:ext uri="{FF2B5EF4-FFF2-40B4-BE49-F238E27FC236}">
                <a16:creationId xmlns:a16="http://schemas.microsoft.com/office/drawing/2014/main" id="{8BE9566B-1F1B-B347-AF80-7ADC797BAB0E}"/>
              </a:ext>
            </a:extLst>
          </p:cNvPr>
          <p:cNvSpPr/>
          <p:nvPr/>
        </p:nvSpPr>
        <p:spPr>
          <a:xfrm>
            <a:off x="6096000"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5">
            <a:extLst>
              <a:ext uri="{FF2B5EF4-FFF2-40B4-BE49-F238E27FC236}">
                <a16:creationId xmlns:a16="http://schemas.microsoft.com/office/drawing/2014/main" id="{A034B5F4-A77A-414D-B3A0-FB0705C4F51A}"/>
              </a:ext>
            </a:extLst>
          </p:cNvPr>
          <p:cNvSpPr>
            <a:spLocks noGrp="1"/>
          </p:cNvSpPr>
          <p:nvPr>
            <p:ph type="ctrTitle"/>
          </p:nvPr>
        </p:nvSpPr>
        <p:spPr>
          <a:xfrm>
            <a:off x="1148317" y="279432"/>
            <a:ext cx="4091393" cy="5413797"/>
          </a:xfrm>
        </p:spPr>
        <p:txBody>
          <a:bodyPr lIns="36000" spcCol="72000" anchor="ctr" anchorCtr="0">
            <a:noAutofit/>
          </a:bodyPr>
          <a:lstStyle/>
          <a:p>
            <a:pPr algn="l">
              <a:lnSpc>
                <a:spcPct val="100000"/>
              </a:lnSpc>
              <a:spcBef>
                <a:spcPts val="600"/>
              </a:spcBef>
              <a:spcAft>
                <a:spcPts val="600"/>
              </a:spcAft>
            </a:pPr>
            <a:r>
              <a:rPr lang="en-US" sz="3200" b="1">
                <a:ln cmpd="sng">
                  <a:noFill/>
                </a:ln>
                <a:solidFill>
                  <a:schemeClr val="bg1"/>
                </a:solidFill>
                <a:latin typeface="Arial" panose="020B0604020202020204" pitchFamily="34" charset="0"/>
                <a:cs typeface="Arial" panose="020B0604020202020204" pitchFamily="34" charset="0"/>
              </a:rPr>
              <a:t>Welcome to our</a:t>
            </a:r>
            <a:br>
              <a:rPr lang="en-US" sz="3200" b="1">
                <a:ln cmpd="sng">
                  <a:noFill/>
                </a:ln>
                <a:solidFill>
                  <a:schemeClr val="bg1"/>
                </a:solidFill>
                <a:latin typeface="Arial" panose="020B0604020202020204" pitchFamily="34" charset="0"/>
                <a:cs typeface="Arial" panose="020B0604020202020204" pitchFamily="34" charset="0"/>
              </a:rPr>
            </a:br>
            <a:r>
              <a:rPr lang="en-US" sz="3200" b="1">
                <a:ln cmpd="sng">
                  <a:noFill/>
                </a:ln>
                <a:solidFill>
                  <a:schemeClr val="bg1"/>
                </a:solidFill>
                <a:latin typeface="Arial" panose="020B0604020202020204" pitchFamily="34" charset="0"/>
                <a:cs typeface="Arial" panose="020B0604020202020204" pitchFamily="34" charset="0"/>
              </a:rPr>
              <a:t>2020 Campaign</a:t>
            </a:r>
          </a:p>
        </p:txBody>
      </p:sp>
      <p:cxnSp>
        <p:nvCxnSpPr>
          <p:cNvPr id="20" name="Straight Connector 19">
            <a:extLst>
              <a:ext uri="{FF2B5EF4-FFF2-40B4-BE49-F238E27FC236}">
                <a16:creationId xmlns:a16="http://schemas.microsoft.com/office/drawing/2014/main" id="{3471BCF6-E636-B942-AF29-1535EEBB88F5}"/>
              </a:ext>
            </a:extLst>
          </p:cNvPr>
          <p:cNvCxnSpPr>
            <a:cxnSpLocks/>
          </p:cNvCxnSpPr>
          <p:nvPr/>
        </p:nvCxnSpPr>
        <p:spPr>
          <a:xfrm>
            <a:off x="1178659" y="2997041"/>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9B2F57-5BEF-416D-8537-D8E541D3713E}"/>
              </a:ext>
            </a:extLst>
          </p:cNvPr>
          <p:cNvCxnSpPr>
            <a:cxnSpLocks/>
          </p:cNvCxnSpPr>
          <p:nvPr/>
        </p:nvCxnSpPr>
        <p:spPr>
          <a:xfrm>
            <a:off x="1178659" y="3480124"/>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462438C-AF84-4FE8-B487-998778B33A48}"/>
              </a:ext>
            </a:extLst>
          </p:cNvPr>
          <p:cNvSpPr txBox="1">
            <a:spLocks/>
          </p:cNvSpPr>
          <p:nvPr/>
        </p:nvSpPr>
        <p:spPr>
          <a:xfrm>
            <a:off x="6461053" y="2566341"/>
            <a:ext cx="5085807" cy="244867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Arial" panose="020B0604020202020204" pitchFamily="34" charset="0"/>
                <a:cs typeface="Arial" panose="020B0604020202020204" pitchFamily="34" charset="0"/>
              </a:rPr>
              <a:t>[</a:t>
            </a:r>
            <a:r>
              <a:rPr lang="en-US" b="1">
                <a:highlight>
                  <a:srgbClr val="FFFF00"/>
                </a:highlight>
                <a:latin typeface="Arial" panose="020B0604020202020204" pitchFamily="34" charset="0"/>
                <a:cs typeface="Arial" panose="020B0604020202020204" pitchFamily="34" charset="0"/>
              </a:rPr>
              <a:t>CEO Name Here</a:t>
            </a:r>
            <a:r>
              <a:rPr lang="en-US" b="1">
                <a:latin typeface="Arial" panose="020B0604020202020204" pitchFamily="34" charset="0"/>
                <a:cs typeface="Arial" panose="020B0604020202020204" pitchFamily="34" charset="0"/>
              </a:rPr>
              <a:t>]</a:t>
            </a:r>
            <a:endParaRPr lang="en-CA" b="1">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President &amp; CEO, [</a:t>
            </a:r>
            <a:r>
              <a:rPr lang="en-US">
                <a:highlight>
                  <a:srgbClr val="FFFF00"/>
                </a:highlight>
                <a:latin typeface="Arial" panose="020B0604020202020204" pitchFamily="34" charset="0"/>
                <a:cs typeface="Arial" panose="020B0604020202020204" pitchFamily="34" charset="0"/>
              </a:rPr>
              <a:t>Workplace</a:t>
            </a:r>
            <a:r>
              <a:rPr lang="en-US">
                <a:latin typeface="Arial" panose="020B0604020202020204" pitchFamily="34" charset="0"/>
                <a:cs typeface="Arial" panose="020B0604020202020204" pitchFamily="34" charset="0"/>
              </a:rPr>
              <a:t>]</a:t>
            </a:r>
            <a:endParaRPr lang="en-CA">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endParaRPr lang="en-CA">
              <a:latin typeface="Arial" panose="020B0604020202020204" pitchFamily="34" charset="0"/>
              <a:cs typeface="Arial" panose="020B0604020202020204" pitchFamily="34" charset="0"/>
            </a:endParaRPr>
          </a:p>
        </p:txBody>
      </p:sp>
      <p:pic>
        <p:nvPicPr>
          <p:cNvPr id="16" name="Picture 15" descr="A picture containing drawing&#10;&#10;Description automatically generated">
            <a:extLst>
              <a:ext uri="{FF2B5EF4-FFF2-40B4-BE49-F238E27FC236}">
                <a16:creationId xmlns:a16="http://schemas.microsoft.com/office/drawing/2014/main" id="{B05604CF-42A4-43B3-A2F0-BA34EC62B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222" y="6244971"/>
            <a:ext cx="1317590" cy="441313"/>
          </a:xfrm>
          <a:prstGeom prst="rect">
            <a:avLst/>
          </a:prstGeom>
        </p:spPr>
      </p:pic>
    </p:spTree>
    <p:extLst>
      <p:ext uri="{BB962C8B-B14F-4D97-AF65-F5344CB8AC3E}">
        <p14:creationId xmlns:p14="http://schemas.microsoft.com/office/powerpoint/2010/main" val="115888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8EB36-2FB5-DD45-83B0-9DA636E2F703}"/>
              </a:ext>
            </a:extLst>
          </p:cNvPr>
          <p:cNvSpPr/>
          <p:nvPr/>
        </p:nvSpPr>
        <p:spPr>
          <a:xfrm>
            <a:off x="0" y="0"/>
            <a:ext cx="12192000" cy="55626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5">
            <a:extLst>
              <a:ext uri="{FF2B5EF4-FFF2-40B4-BE49-F238E27FC236}">
                <a16:creationId xmlns:a16="http://schemas.microsoft.com/office/drawing/2014/main" id="{631300A4-1D42-6C46-ADA1-0F55AA139CA7}"/>
              </a:ext>
            </a:extLst>
          </p:cNvPr>
          <p:cNvSpPr txBox="1">
            <a:spLocks/>
          </p:cNvSpPr>
          <p:nvPr/>
        </p:nvSpPr>
        <p:spPr>
          <a:xfrm>
            <a:off x="1026194" y="2182220"/>
            <a:ext cx="7051006" cy="2689798"/>
          </a:xfrm>
          <a:prstGeom prst="rect">
            <a:avLst/>
          </a:prstGeom>
        </p:spPr>
        <p:txBody>
          <a:bodyPr vert="horz" lIns="36000" tIns="45720" rIns="91440" bIns="45720" spcCol="72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b="1" dirty="0">
                <a:ln cmpd="sng">
                  <a:noFill/>
                </a:ln>
                <a:solidFill>
                  <a:schemeClr val="bg1"/>
                </a:solidFill>
                <a:latin typeface="Arial" panose="020B0604020202020204" pitchFamily="34" charset="0"/>
                <a:cs typeface="Arial" panose="020B0604020202020204" pitchFamily="34" charset="0"/>
              </a:rPr>
              <a:t>Get to know our community </a:t>
            </a:r>
            <a:br>
              <a:rPr lang="en-US" b="1" dirty="0">
                <a:ln cmpd="sng">
                  <a:noFill/>
                </a:ln>
                <a:solidFill>
                  <a:schemeClr val="bg1"/>
                </a:solidFill>
                <a:latin typeface="Arial" panose="020B0604020202020204" pitchFamily="34" charset="0"/>
                <a:cs typeface="Arial" panose="020B0604020202020204" pitchFamily="34" charset="0"/>
              </a:rPr>
            </a:br>
            <a:endParaRPr lang="en-US" dirty="0">
              <a:ln cmpd="sng">
                <a:noFill/>
              </a:ln>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B46FE0-15FB-D04D-8883-BEF5EC109842}"/>
              </a:ext>
            </a:extLst>
          </p:cNvPr>
          <p:cNvSpPr txBox="1"/>
          <p:nvPr/>
        </p:nvSpPr>
        <p:spPr>
          <a:xfrm>
            <a:off x="1214280" y="4499443"/>
            <a:ext cx="3006811" cy="230832"/>
          </a:xfrm>
          <a:prstGeom prst="rect">
            <a:avLst/>
          </a:prstGeom>
          <a:noFill/>
        </p:spPr>
        <p:txBody>
          <a:bodyPr wrap="square" lIns="0" rtlCol="0">
            <a:spAutoFit/>
          </a:bodyPr>
          <a:lstStyle/>
          <a:p>
            <a:r>
              <a:rPr lang="en-US" sz="900">
                <a:solidFill>
                  <a:schemeClr val="bg1"/>
                </a:solidFill>
                <a:latin typeface="Arial" panose="020B0604020202020204" pitchFamily="34" charset="0"/>
                <a:cs typeface="Arial" panose="020B0604020202020204" pitchFamily="34" charset="0"/>
              </a:rPr>
              <a:t>UNITED WAY 2020 FUNDRAISING CAMPAIGN</a:t>
            </a:r>
          </a:p>
        </p:txBody>
      </p:sp>
      <p:cxnSp>
        <p:nvCxnSpPr>
          <p:cNvPr id="13" name="Straight Connector 12">
            <a:extLst>
              <a:ext uri="{FF2B5EF4-FFF2-40B4-BE49-F238E27FC236}">
                <a16:creationId xmlns:a16="http://schemas.microsoft.com/office/drawing/2014/main" id="{5825A738-9A2B-AB49-9020-9A4FC76B1E07}"/>
              </a:ext>
            </a:extLst>
          </p:cNvPr>
          <p:cNvCxnSpPr>
            <a:cxnSpLocks/>
          </p:cNvCxnSpPr>
          <p:nvPr/>
        </p:nvCxnSpPr>
        <p:spPr>
          <a:xfrm>
            <a:off x="1190307" y="4337949"/>
            <a:ext cx="9826036"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1A8B30-982E-497C-8352-C49F362A1DDD}"/>
              </a:ext>
            </a:extLst>
          </p:cNvPr>
          <p:cNvPicPr>
            <a:picLocks noChangeAspect="1"/>
          </p:cNvPicPr>
          <p:nvPr/>
        </p:nvPicPr>
        <p:blipFill>
          <a:blip r:embed="rId3"/>
          <a:stretch>
            <a:fillRect/>
          </a:stretch>
        </p:blipFill>
        <p:spPr>
          <a:xfrm>
            <a:off x="4735892" y="5698032"/>
            <a:ext cx="2135963" cy="948048"/>
          </a:xfrm>
          <a:prstGeom prst="rect">
            <a:avLst/>
          </a:prstGeom>
        </p:spPr>
      </p:pic>
    </p:spTree>
    <p:extLst>
      <p:ext uri="{BB962C8B-B14F-4D97-AF65-F5344CB8AC3E}">
        <p14:creationId xmlns:p14="http://schemas.microsoft.com/office/powerpoint/2010/main" val="338789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8EB36-2FB5-DD45-83B0-9DA636E2F703}"/>
              </a:ext>
            </a:extLst>
          </p:cNvPr>
          <p:cNvSpPr/>
          <p:nvPr/>
        </p:nvSpPr>
        <p:spPr>
          <a:xfrm>
            <a:off x="0" y="0"/>
            <a:ext cx="12192000" cy="54864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5">
            <a:extLst>
              <a:ext uri="{FF2B5EF4-FFF2-40B4-BE49-F238E27FC236}">
                <a16:creationId xmlns:a16="http://schemas.microsoft.com/office/drawing/2014/main" id="{631300A4-1D42-6C46-ADA1-0F55AA139CA7}"/>
              </a:ext>
            </a:extLst>
          </p:cNvPr>
          <p:cNvSpPr txBox="1">
            <a:spLocks/>
          </p:cNvSpPr>
          <p:nvPr/>
        </p:nvSpPr>
        <p:spPr>
          <a:xfrm>
            <a:off x="1148315" y="1234158"/>
            <a:ext cx="7725719" cy="2689798"/>
          </a:xfrm>
          <a:prstGeom prst="rect">
            <a:avLst/>
          </a:prstGeom>
        </p:spPr>
        <p:txBody>
          <a:bodyPr vert="horz" lIns="36000" tIns="45720" rIns="91440" bIns="45720" spcCol="72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b="1">
                <a:ln cmpd="sng">
                  <a:noFill/>
                </a:ln>
                <a:solidFill>
                  <a:schemeClr val="bg1"/>
                </a:solidFill>
                <a:latin typeface="Arial" panose="020B0604020202020204" pitchFamily="34" charset="0"/>
                <a:cs typeface="Arial" panose="020B0604020202020204" pitchFamily="34" charset="0"/>
              </a:rPr>
              <a:t>Our community</a:t>
            </a:r>
          </a:p>
          <a:p>
            <a:pPr algn="l">
              <a:lnSpc>
                <a:spcPct val="100000"/>
              </a:lnSpc>
              <a:spcBef>
                <a:spcPts val="0"/>
              </a:spcBef>
            </a:pPr>
            <a:r>
              <a:rPr lang="en-US" b="1">
                <a:ln cmpd="sng">
                  <a:noFill/>
                </a:ln>
                <a:solidFill>
                  <a:schemeClr val="bg1"/>
                </a:solidFill>
                <a:latin typeface="Arial" panose="020B0604020202020204" pitchFamily="34" charset="0"/>
                <a:cs typeface="Arial" panose="020B0604020202020204" pitchFamily="34" charset="0"/>
              </a:rPr>
              <a:t>can’t recover</a:t>
            </a:r>
          </a:p>
          <a:p>
            <a:pPr algn="l">
              <a:lnSpc>
                <a:spcPct val="100000"/>
              </a:lnSpc>
              <a:spcBef>
                <a:spcPts val="0"/>
              </a:spcBef>
            </a:pPr>
            <a:r>
              <a:rPr lang="en-US" b="1">
                <a:ln cmpd="sng">
                  <a:noFill/>
                </a:ln>
                <a:solidFill>
                  <a:schemeClr val="bg1"/>
                </a:solidFill>
                <a:latin typeface="Arial" panose="020B0604020202020204" pitchFamily="34" charset="0"/>
                <a:cs typeface="Arial" panose="020B0604020202020204" pitchFamily="34" charset="0"/>
              </a:rPr>
              <a:t>without you</a:t>
            </a:r>
            <a:br>
              <a:rPr lang="en-US" b="1">
                <a:ln cmpd="sng">
                  <a:noFill/>
                </a:ln>
                <a:solidFill>
                  <a:schemeClr val="bg1"/>
                </a:solidFill>
                <a:latin typeface="Arial" panose="020B0604020202020204" pitchFamily="34" charset="0"/>
                <a:cs typeface="Arial" panose="020B0604020202020204" pitchFamily="34" charset="0"/>
              </a:rPr>
            </a:br>
            <a:endParaRPr lang="en-US">
              <a:ln cmpd="sng">
                <a:noFill/>
              </a:ln>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B46FE0-15FB-D04D-8883-BEF5EC109842}"/>
              </a:ext>
            </a:extLst>
          </p:cNvPr>
          <p:cNvSpPr txBox="1"/>
          <p:nvPr/>
        </p:nvSpPr>
        <p:spPr>
          <a:xfrm>
            <a:off x="1214280" y="4499443"/>
            <a:ext cx="3006811" cy="230832"/>
          </a:xfrm>
          <a:prstGeom prst="rect">
            <a:avLst/>
          </a:prstGeom>
          <a:noFill/>
        </p:spPr>
        <p:txBody>
          <a:bodyPr wrap="square" lIns="0" rtlCol="0">
            <a:spAutoFit/>
          </a:bodyPr>
          <a:lstStyle/>
          <a:p>
            <a:r>
              <a:rPr lang="en-US" sz="900">
                <a:solidFill>
                  <a:schemeClr val="bg1"/>
                </a:solidFill>
                <a:latin typeface="Arial" panose="020B0604020202020204" pitchFamily="34" charset="0"/>
                <a:cs typeface="Arial" panose="020B0604020202020204" pitchFamily="34" charset="0"/>
              </a:rPr>
              <a:t>UNITED WAY 2020 FUNDRAISING CAMPAIGN</a:t>
            </a:r>
          </a:p>
        </p:txBody>
      </p:sp>
      <p:cxnSp>
        <p:nvCxnSpPr>
          <p:cNvPr id="13" name="Straight Connector 12">
            <a:extLst>
              <a:ext uri="{FF2B5EF4-FFF2-40B4-BE49-F238E27FC236}">
                <a16:creationId xmlns:a16="http://schemas.microsoft.com/office/drawing/2014/main" id="{5825A738-9A2B-AB49-9020-9A4FC76B1E07}"/>
              </a:ext>
            </a:extLst>
          </p:cNvPr>
          <p:cNvCxnSpPr>
            <a:cxnSpLocks/>
          </p:cNvCxnSpPr>
          <p:nvPr/>
        </p:nvCxnSpPr>
        <p:spPr>
          <a:xfrm>
            <a:off x="1190307" y="4337949"/>
            <a:ext cx="9826036"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1AD82F8-4DDD-427F-BC7B-E7DF61566BF5}"/>
              </a:ext>
            </a:extLst>
          </p:cNvPr>
          <p:cNvPicPr>
            <a:picLocks noChangeAspect="1"/>
          </p:cNvPicPr>
          <p:nvPr/>
        </p:nvPicPr>
        <p:blipFill>
          <a:blip r:embed="rId3"/>
          <a:stretch>
            <a:fillRect/>
          </a:stretch>
        </p:blipFill>
        <p:spPr>
          <a:xfrm>
            <a:off x="4813046" y="5581679"/>
            <a:ext cx="2565907" cy="1138879"/>
          </a:xfrm>
          <a:prstGeom prst="rect">
            <a:avLst/>
          </a:prstGeom>
        </p:spPr>
      </p:pic>
    </p:spTree>
    <p:extLst>
      <p:ext uri="{BB962C8B-B14F-4D97-AF65-F5344CB8AC3E}">
        <p14:creationId xmlns:p14="http://schemas.microsoft.com/office/powerpoint/2010/main" val="383088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E69F8B-AF1B-0145-9E49-12169FDED712}"/>
              </a:ext>
            </a:extLst>
          </p:cNvPr>
          <p:cNvPicPr>
            <a:picLocks/>
          </p:cNvPicPr>
          <p:nvPr/>
        </p:nvPicPr>
        <p:blipFill>
          <a:blip r:embed="rId3"/>
          <a:stretch>
            <a:fillRect/>
          </a:stretch>
        </p:blipFill>
        <p:spPr>
          <a:xfrm>
            <a:off x="296562" y="279431"/>
            <a:ext cx="11613600" cy="5961600"/>
          </a:xfrm>
          <a:prstGeom prst="rect">
            <a:avLst/>
          </a:prstGeom>
        </p:spPr>
      </p:pic>
      <p:sp>
        <p:nvSpPr>
          <p:cNvPr id="14" name="Rectangle 13">
            <a:extLst>
              <a:ext uri="{FF2B5EF4-FFF2-40B4-BE49-F238E27FC236}">
                <a16:creationId xmlns:a16="http://schemas.microsoft.com/office/drawing/2014/main" id="{E323F729-0A6B-5B4C-9F79-7D562370F233}"/>
              </a:ext>
            </a:extLst>
          </p:cNvPr>
          <p:cNvSpPr/>
          <p:nvPr/>
        </p:nvSpPr>
        <p:spPr>
          <a:xfrm>
            <a:off x="292027" y="279431"/>
            <a:ext cx="11607946" cy="59652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1AC4A-9AD4-4841-A5E2-7F0EEECD7B7C}"/>
              </a:ext>
            </a:extLst>
          </p:cNvPr>
          <p:cNvSpPr txBox="1"/>
          <p:nvPr/>
        </p:nvSpPr>
        <p:spPr>
          <a:xfrm>
            <a:off x="194008" y="6421558"/>
            <a:ext cx="3006811" cy="230832"/>
          </a:xfrm>
          <a:prstGeom prst="rect">
            <a:avLst/>
          </a:prstGeom>
          <a:noFill/>
        </p:spPr>
        <p:txBody>
          <a:bodyPr wrap="square" rtlCol="0">
            <a:spAutoFit/>
          </a:bodyPr>
          <a:lstStyle/>
          <a:p>
            <a:r>
              <a:rPr lang="en-US" sz="900">
                <a:solidFill>
                  <a:schemeClr val="bg2">
                    <a:lumMod val="50000"/>
                  </a:schemeClr>
                </a:solidFill>
                <a:latin typeface="Arial" panose="020B0604020202020204" pitchFamily="34" charset="0"/>
                <a:cs typeface="Arial" panose="020B0604020202020204" pitchFamily="34" charset="0"/>
              </a:rPr>
              <a:t>UNITED WAY 2020 FUNDRAISING CAMPAIGN</a:t>
            </a:r>
          </a:p>
        </p:txBody>
      </p:sp>
      <p:grpSp>
        <p:nvGrpSpPr>
          <p:cNvPr id="2" name="Group 1">
            <a:extLst>
              <a:ext uri="{FF2B5EF4-FFF2-40B4-BE49-F238E27FC236}">
                <a16:creationId xmlns:a16="http://schemas.microsoft.com/office/drawing/2014/main" id="{F26F1D6E-34F9-8044-957B-51D55099D61E}"/>
              </a:ext>
            </a:extLst>
          </p:cNvPr>
          <p:cNvGrpSpPr/>
          <p:nvPr/>
        </p:nvGrpSpPr>
        <p:grpSpPr>
          <a:xfrm>
            <a:off x="6096000" y="279431"/>
            <a:ext cx="5815914" cy="5965200"/>
            <a:chOff x="6096000" y="279431"/>
            <a:chExt cx="5815914" cy="5965200"/>
          </a:xfrm>
        </p:grpSpPr>
        <p:sp>
          <p:nvSpPr>
            <p:cNvPr id="23" name="Rectangle 22">
              <a:extLst>
                <a:ext uri="{FF2B5EF4-FFF2-40B4-BE49-F238E27FC236}">
                  <a16:creationId xmlns:a16="http://schemas.microsoft.com/office/drawing/2014/main" id="{8BE9566B-1F1B-B347-AF80-7ADC797BAB0E}"/>
                </a:ext>
              </a:extLst>
            </p:cNvPr>
            <p:cNvSpPr/>
            <p:nvPr/>
          </p:nvSpPr>
          <p:spPr>
            <a:xfrm>
              <a:off x="6096000" y="279431"/>
              <a:ext cx="5815914" cy="59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5">
              <a:extLst>
                <a:ext uri="{FF2B5EF4-FFF2-40B4-BE49-F238E27FC236}">
                  <a16:creationId xmlns:a16="http://schemas.microsoft.com/office/drawing/2014/main" id="{741A4925-4C01-1044-AAF8-7F3D110EF30A}"/>
                </a:ext>
              </a:extLst>
            </p:cNvPr>
            <p:cNvSpPr txBox="1">
              <a:spLocks/>
            </p:cNvSpPr>
            <p:nvPr/>
          </p:nvSpPr>
          <p:spPr>
            <a:xfrm>
              <a:off x="6719343" y="553332"/>
              <a:ext cx="4569228" cy="5413797"/>
            </a:xfrm>
            <a:prstGeom prst="rect">
              <a:avLst/>
            </a:prstGeom>
          </p:spPr>
          <p:txBody>
            <a:bodyPr vert="horz" lIns="36000" tIns="45720" rIns="91440" bIns="45720" spcCol="720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2400" dirty="0">
                  <a:ln cmpd="sng">
                    <a:noFill/>
                  </a:ln>
                  <a:latin typeface="Arial" panose="020B0604020202020204" pitchFamily="34" charset="0"/>
                  <a:cs typeface="Arial" panose="020B0604020202020204" pitchFamily="34" charset="0"/>
                </a:rPr>
                <a:t>In 2019, we supported </a:t>
              </a:r>
              <a:r>
                <a:rPr lang="en-US" sz="2400" b="1" dirty="0">
                  <a:ln cmpd="sng">
                    <a:noFill/>
                  </a:ln>
                  <a:latin typeface="Arial" panose="020B0604020202020204" pitchFamily="34" charset="0"/>
                  <a:cs typeface="Arial" panose="020B0604020202020204" pitchFamily="34" charset="0"/>
                </a:rPr>
                <a:t>over 32 community organizations </a:t>
              </a:r>
              <a:r>
                <a:rPr lang="en-US" sz="2400" dirty="0">
                  <a:ln cmpd="sng">
                    <a:noFill/>
                  </a:ln>
                  <a:latin typeface="Arial" panose="020B0604020202020204" pitchFamily="34" charset="0"/>
                  <a:cs typeface="Arial" panose="020B0604020202020204" pitchFamily="34" charset="0"/>
                </a:rPr>
                <a:t>and 56 diverse programs – combined these programs supported </a:t>
              </a:r>
              <a:r>
                <a:rPr lang="en-US" sz="2400" b="1" dirty="0">
                  <a:ln cmpd="sng">
                    <a:noFill/>
                  </a:ln>
                  <a:latin typeface="Arial" panose="020B0604020202020204" pitchFamily="34" charset="0"/>
                  <a:cs typeface="Arial" panose="020B0604020202020204" pitchFamily="34" charset="0"/>
                </a:rPr>
                <a:t>29,873 people </a:t>
              </a:r>
              <a:r>
                <a:rPr lang="en-US" sz="2400" dirty="0">
                  <a:ln cmpd="sng">
                    <a:noFill/>
                  </a:ln>
                  <a:latin typeface="Arial" panose="020B0604020202020204" pitchFamily="34" charset="0"/>
                  <a:cs typeface="Arial" panose="020B0604020202020204" pitchFamily="34" charset="0"/>
                </a:rPr>
                <a:t>in our region</a:t>
              </a:r>
            </a:p>
            <a:p>
              <a:pPr algn="l">
                <a:lnSpc>
                  <a:spcPct val="100000"/>
                </a:lnSpc>
                <a:spcBef>
                  <a:spcPts val="0"/>
                </a:spcBef>
              </a:pPr>
              <a:endParaRPr lang="en-US" sz="2400" dirty="0">
                <a:ln cmpd="sng">
                  <a:noFill/>
                </a:ln>
                <a:latin typeface="Arial" panose="020B0604020202020204" pitchFamily="34" charset="0"/>
                <a:cs typeface="Arial" panose="020B0604020202020204" pitchFamily="34" charset="0"/>
              </a:endParaRPr>
            </a:p>
            <a:p>
              <a:pPr algn="l">
                <a:lnSpc>
                  <a:spcPct val="100000"/>
                </a:lnSpc>
                <a:spcBef>
                  <a:spcPts val="0"/>
                </a:spcBef>
              </a:pPr>
              <a:endParaRPr lang="en-US" sz="2200" dirty="0">
                <a:ln cmpd="sng">
                  <a:noFill/>
                </a:ln>
                <a:latin typeface="Arial" panose="020B0604020202020204" pitchFamily="34" charset="0"/>
                <a:cs typeface="Arial" panose="020B0604020202020204" pitchFamily="34" charset="0"/>
              </a:endParaRPr>
            </a:p>
          </p:txBody>
        </p:sp>
      </p:grpSp>
      <p:sp>
        <p:nvSpPr>
          <p:cNvPr id="15" name="Title 15">
            <a:extLst>
              <a:ext uri="{FF2B5EF4-FFF2-40B4-BE49-F238E27FC236}">
                <a16:creationId xmlns:a16="http://schemas.microsoft.com/office/drawing/2014/main" id="{A034B5F4-A77A-414D-B3A0-FB0705C4F51A}"/>
              </a:ext>
            </a:extLst>
          </p:cNvPr>
          <p:cNvSpPr>
            <a:spLocks noGrp="1"/>
          </p:cNvSpPr>
          <p:nvPr>
            <p:ph type="ctrTitle"/>
          </p:nvPr>
        </p:nvSpPr>
        <p:spPr>
          <a:xfrm>
            <a:off x="1148317" y="279432"/>
            <a:ext cx="4091393" cy="5413797"/>
          </a:xfrm>
        </p:spPr>
        <p:txBody>
          <a:bodyPr lIns="36000" spcCol="72000" anchor="ctr" anchorCtr="0">
            <a:noAutofit/>
          </a:bodyPr>
          <a:lstStyle/>
          <a:p>
            <a:pPr algn="l">
              <a:lnSpc>
                <a:spcPct val="100000"/>
              </a:lnSpc>
              <a:spcBef>
                <a:spcPts val="600"/>
              </a:spcBef>
              <a:spcAft>
                <a:spcPts val="600"/>
              </a:spcAft>
            </a:pPr>
            <a:r>
              <a:rPr lang="en-US" sz="3200" b="1" dirty="0">
                <a:ln cmpd="sng">
                  <a:noFill/>
                </a:ln>
                <a:solidFill>
                  <a:schemeClr val="bg1"/>
                </a:solidFill>
                <a:latin typeface="Arial" panose="020B0604020202020204" pitchFamily="34" charset="0"/>
                <a:cs typeface="Arial" panose="020B0604020202020204" pitchFamily="34" charset="0"/>
              </a:rPr>
              <a:t>We’re there every day. During times of stability and those of crisis. </a:t>
            </a:r>
          </a:p>
        </p:txBody>
      </p:sp>
      <p:cxnSp>
        <p:nvCxnSpPr>
          <p:cNvPr id="16" name="Straight Connector 15">
            <a:extLst>
              <a:ext uri="{FF2B5EF4-FFF2-40B4-BE49-F238E27FC236}">
                <a16:creationId xmlns:a16="http://schemas.microsoft.com/office/drawing/2014/main" id="{F7C0156F-326A-3B47-86F0-7E87A4B044E0}"/>
              </a:ext>
            </a:extLst>
          </p:cNvPr>
          <p:cNvCxnSpPr>
            <a:cxnSpLocks/>
          </p:cNvCxnSpPr>
          <p:nvPr/>
        </p:nvCxnSpPr>
        <p:spPr>
          <a:xfrm>
            <a:off x="1178659" y="2547241"/>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8FFBAB-979F-D44B-9CFB-9370ECA93DA9}"/>
              </a:ext>
            </a:extLst>
          </p:cNvPr>
          <p:cNvCxnSpPr>
            <a:cxnSpLocks/>
          </p:cNvCxnSpPr>
          <p:nvPr/>
        </p:nvCxnSpPr>
        <p:spPr>
          <a:xfrm>
            <a:off x="1178659" y="3022884"/>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0D1041-B4F7-3D41-9E91-6A15459B48E9}"/>
              </a:ext>
            </a:extLst>
          </p:cNvPr>
          <p:cNvCxnSpPr>
            <a:cxnSpLocks/>
          </p:cNvCxnSpPr>
          <p:nvPr/>
        </p:nvCxnSpPr>
        <p:spPr>
          <a:xfrm>
            <a:off x="1178659" y="3511315"/>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71BCF6-E636-B942-AF29-1535EEBB88F5}"/>
              </a:ext>
            </a:extLst>
          </p:cNvPr>
          <p:cNvCxnSpPr>
            <a:cxnSpLocks/>
          </p:cNvCxnSpPr>
          <p:nvPr/>
        </p:nvCxnSpPr>
        <p:spPr>
          <a:xfrm>
            <a:off x="1178659" y="3952014"/>
            <a:ext cx="3876750" cy="0"/>
          </a:xfrm>
          <a:prstGeom prst="line">
            <a:avLst/>
          </a:prstGeom>
          <a:ln w="19050">
            <a:solidFill>
              <a:srgbClr val="AD0E0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D791A6C-BF87-42CD-B749-AE564395EDBD}"/>
              </a:ext>
            </a:extLst>
          </p:cNvPr>
          <p:cNvPicPr>
            <a:picLocks noChangeAspect="1"/>
          </p:cNvPicPr>
          <p:nvPr/>
        </p:nvPicPr>
        <p:blipFill>
          <a:blip r:embed="rId4"/>
          <a:stretch>
            <a:fillRect/>
          </a:stretch>
        </p:blipFill>
        <p:spPr>
          <a:xfrm>
            <a:off x="10719454" y="6262329"/>
            <a:ext cx="1138233" cy="505205"/>
          </a:xfrm>
          <a:prstGeom prst="rect">
            <a:avLst/>
          </a:prstGeom>
        </p:spPr>
      </p:pic>
    </p:spTree>
    <p:extLst>
      <p:ext uri="{BB962C8B-B14F-4D97-AF65-F5344CB8AC3E}">
        <p14:creationId xmlns:p14="http://schemas.microsoft.com/office/powerpoint/2010/main" val="27558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6128547-446D-4632-80C0-074EE7BDB80F}"/>
              </a:ext>
            </a:extLst>
          </p:cNvPr>
          <p:cNvPicPr>
            <a:picLocks noGrp="1" noChangeAspect="1"/>
          </p:cNvPicPr>
          <p:nvPr>
            <p:ph idx="1"/>
          </p:nvPr>
        </p:nvPicPr>
        <p:blipFill>
          <a:blip r:embed="rId3"/>
          <a:stretch>
            <a:fillRect/>
          </a:stretch>
        </p:blipFill>
        <p:spPr>
          <a:xfrm>
            <a:off x="433888" y="344342"/>
            <a:ext cx="5851241" cy="3368675"/>
          </a:xfrm>
          <a:prstGeom prst="rect">
            <a:avLst/>
          </a:prstGeom>
        </p:spPr>
      </p:pic>
      <p:pic>
        <p:nvPicPr>
          <p:cNvPr id="10" name="Picture 9">
            <a:extLst>
              <a:ext uri="{FF2B5EF4-FFF2-40B4-BE49-F238E27FC236}">
                <a16:creationId xmlns:a16="http://schemas.microsoft.com/office/drawing/2014/main" id="{48635265-ADB3-40BE-8B11-D0EDFFA1AF38}"/>
              </a:ext>
            </a:extLst>
          </p:cNvPr>
          <p:cNvPicPr>
            <a:picLocks noChangeAspect="1"/>
          </p:cNvPicPr>
          <p:nvPr/>
        </p:nvPicPr>
        <p:blipFill>
          <a:blip r:embed="rId4"/>
          <a:stretch>
            <a:fillRect/>
          </a:stretch>
        </p:blipFill>
        <p:spPr>
          <a:xfrm>
            <a:off x="5212820" y="2141537"/>
            <a:ext cx="6545291" cy="4351338"/>
          </a:xfrm>
          <a:prstGeom prst="rect">
            <a:avLst/>
          </a:prstGeom>
        </p:spPr>
      </p:pic>
      <p:sp>
        <p:nvSpPr>
          <p:cNvPr id="12" name="TextBox 11">
            <a:extLst>
              <a:ext uri="{FF2B5EF4-FFF2-40B4-BE49-F238E27FC236}">
                <a16:creationId xmlns:a16="http://schemas.microsoft.com/office/drawing/2014/main" id="{AC2C3F12-8456-470F-8135-387DE66B7AAA}"/>
              </a:ext>
            </a:extLst>
          </p:cNvPr>
          <p:cNvSpPr txBox="1"/>
          <p:nvPr/>
        </p:nvSpPr>
        <p:spPr>
          <a:xfrm>
            <a:off x="1108365" y="4317206"/>
            <a:ext cx="3713018" cy="1292662"/>
          </a:xfrm>
          <a:prstGeom prst="rect">
            <a:avLst/>
          </a:prstGeom>
          <a:noFill/>
        </p:spPr>
        <p:txBody>
          <a:bodyPr wrap="square">
            <a:spAutoFit/>
          </a:bodyPr>
          <a:lstStyle/>
          <a:p>
            <a:pPr algn="ctr">
              <a:lnSpc>
                <a:spcPct val="100000"/>
              </a:lnSpc>
              <a:spcBef>
                <a:spcPts val="0"/>
              </a:spcBef>
            </a:pPr>
            <a:r>
              <a:rPr lang="en-US" sz="2000" dirty="0">
                <a:ln cmpd="sng">
                  <a:noFill/>
                </a:ln>
                <a:latin typeface="Avenir Next LT Pro Light" panose="020B0304020202020204" pitchFamily="34" charset="0"/>
                <a:cs typeface="Arial" panose="020B0604020202020204" pitchFamily="34" charset="0"/>
              </a:rPr>
              <a:t>Together we are invested in the well-being of our region – together we change lives</a:t>
            </a:r>
          </a:p>
          <a:p>
            <a:pPr algn="l">
              <a:lnSpc>
                <a:spcPct val="100000"/>
              </a:lnSpc>
              <a:spcBef>
                <a:spcPts val="0"/>
              </a:spcBef>
            </a:pPr>
            <a:endParaRPr lang="en-US" sz="1800" dirty="0">
              <a:ln cmpd="sng">
                <a:noFill/>
              </a:ln>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8D9C942-3D81-4BA7-A235-9939F91C141B}"/>
              </a:ext>
            </a:extLst>
          </p:cNvPr>
          <p:cNvSpPr txBox="1"/>
          <p:nvPr/>
        </p:nvSpPr>
        <p:spPr>
          <a:xfrm>
            <a:off x="6096000" y="1058274"/>
            <a:ext cx="6096000" cy="646331"/>
          </a:xfrm>
          <a:prstGeom prst="rect">
            <a:avLst/>
          </a:prstGeom>
          <a:noFill/>
        </p:spPr>
        <p:txBody>
          <a:bodyPr wrap="square">
            <a:spAutoFit/>
          </a:bodyPr>
          <a:lstStyle/>
          <a:p>
            <a:pPr algn="ctr">
              <a:lnSpc>
                <a:spcPct val="100000"/>
              </a:lnSpc>
              <a:spcBef>
                <a:spcPts val="0"/>
              </a:spcBef>
            </a:pPr>
            <a:r>
              <a:rPr lang="en-US" sz="1800" b="1" dirty="0">
                <a:ln cmpd="sng">
                  <a:noFill/>
                </a:ln>
                <a:latin typeface="Avenir Next LT Pro Light" panose="020B0304020202020204" pitchFamily="34" charset="0"/>
                <a:cs typeface="Arial" panose="020B0604020202020204" pitchFamily="34" charset="0"/>
              </a:rPr>
              <a:t>2019 – 2020 UNITED WAY COMMUNITY FUND </a:t>
            </a:r>
          </a:p>
          <a:p>
            <a:pPr algn="ctr">
              <a:lnSpc>
                <a:spcPct val="100000"/>
              </a:lnSpc>
              <a:spcBef>
                <a:spcPts val="0"/>
              </a:spcBef>
            </a:pPr>
            <a:r>
              <a:rPr lang="en-US" b="1" dirty="0">
                <a:ln cmpd="sng">
                  <a:noFill/>
                </a:ln>
                <a:latin typeface="Avenir Next LT Pro Light" panose="020B0304020202020204" pitchFamily="34" charset="0"/>
                <a:cs typeface="Arial" panose="020B0604020202020204" pitchFamily="34" charset="0"/>
              </a:rPr>
              <a:t>INVESTMENTS </a:t>
            </a:r>
            <a:endParaRPr lang="en-US" sz="1800" b="1" dirty="0">
              <a:ln cmpd="sng">
                <a:noFill/>
              </a:ln>
              <a:latin typeface="Avenir Next LT Pro Light" panose="020B0304020202020204" pitchFamily="34" charset="0"/>
              <a:cs typeface="Arial" panose="020B0604020202020204" pitchFamily="34" charset="0"/>
            </a:endParaRPr>
          </a:p>
        </p:txBody>
      </p:sp>
    </p:spTree>
    <p:extLst>
      <p:ext uri="{BB962C8B-B14F-4D97-AF65-F5344CB8AC3E}">
        <p14:creationId xmlns:p14="http://schemas.microsoft.com/office/powerpoint/2010/main" val="1291727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AC0E2EB2F7247ACE4AD015B1D1BC2" ma:contentTypeVersion="12" ma:contentTypeDescription="Create a new document." ma:contentTypeScope="" ma:versionID="32f883408be8df8ed093ce3988184de4">
  <xsd:schema xmlns:xsd="http://www.w3.org/2001/XMLSchema" xmlns:xs="http://www.w3.org/2001/XMLSchema" xmlns:p="http://schemas.microsoft.com/office/2006/metadata/properties" xmlns:ns2="ac3cbf46-1ae4-49db-aeb2-65106f164b14" xmlns:ns3="5bd87f46-b05f-479e-9561-822745906a91" targetNamespace="http://schemas.microsoft.com/office/2006/metadata/properties" ma:root="true" ma:fieldsID="58fb2a8ca3c2345c2e823f27841c95d3" ns2:_="" ns3:_="">
    <xsd:import namespace="ac3cbf46-1ae4-49db-aeb2-65106f164b14"/>
    <xsd:import namespace="5bd87f46-b05f-479e-9561-822745906a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cbf46-1ae4-49db-aeb2-65106f164b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d87f46-b05f-479e-9561-822745906a9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5B6276-B17D-4A47-B780-B2616F22F839}">
  <ds:schemaRefs>
    <ds:schemaRef ds:uri="http://schemas.microsoft.com/sharepoint/v3/contenttype/forms"/>
  </ds:schemaRefs>
</ds:datastoreItem>
</file>

<file path=customXml/itemProps2.xml><?xml version="1.0" encoding="utf-8"?>
<ds:datastoreItem xmlns:ds="http://schemas.openxmlformats.org/officeDocument/2006/customXml" ds:itemID="{9DDDB160-7F13-4ABC-B751-77C3E2D0C19A}">
  <ds:schemaRefs>
    <ds:schemaRef ds:uri="http://purl.org/dc/elements/1.1/"/>
    <ds:schemaRef ds:uri="5bd87f46-b05f-479e-9561-822745906a91"/>
    <ds:schemaRef ds:uri="http://www.w3.org/XML/1998/namespac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ac3cbf46-1ae4-49db-aeb2-65106f164b14"/>
    <ds:schemaRef ds:uri="http://purl.org/dc/dcmitype/"/>
  </ds:schemaRefs>
</ds:datastoreItem>
</file>

<file path=customXml/itemProps3.xml><?xml version="1.0" encoding="utf-8"?>
<ds:datastoreItem xmlns:ds="http://schemas.openxmlformats.org/officeDocument/2006/customXml" ds:itemID="{EFCE99C3-F3B9-41D9-AD63-C32CBDFD95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cbf46-1ae4-49db-aeb2-65106f164b14"/>
    <ds:schemaRef ds:uri="5bd87f46-b05f-479e-9561-822745906a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3165</TotalTime>
  <Words>6250</Words>
  <Application>Microsoft Office PowerPoint</Application>
  <PresentationFormat>Widescreen</PresentationFormat>
  <Paragraphs>440</Paragraphs>
  <Slides>23</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Arial,Sans-Serif</vt:lpstr>
      <vt:lpstr>Avenir Next LT Pro</vt:lpstr>
      <vt:lpstr>Avenir Next LT Pro Light</vt:lpstr>
      <vt:lpstr>Calibri</vt:lpstr>
      <vt:lpstr>Calibri Light</vt:lpstr>
      <vt:lpstr>Symbol</vt:lpstr>
      <vt:lpstr>Times</vt:lpstr>
      <vt:lpstr>1_Office Theme</vt:lpstr>
      <vt:lpstr>Office Theme</vt:lpstr>
      <vt:lpstr>2_Office Theme</vt:lpstr>
      <vt:lpstr>PowerPoint Presentation</vt:lpstr>
      <vt:lpstr>Housekeeping</vt:lpstr>
      <vt:lpstr>Welcome to our 2020 Campaign</vt:lpstr>
      <vt:lpstr>Agenda</vt:lpstr>
      <vt:lpstr>Welcome to our 2020 Campaign</vt:lpstr>
      <vt:lpstr>PowerPoint Presentation</vt:lpstr>
      <vt:lpstr>PowerPoint Presentation</vt:lpstr>
      <vt:lpstr>We’re there every day. During times of stability and those of crisis. </vt:lpstr>
      <vt:lpstr>PowerPoint Presentation</vt:lpstr>
      <vt:lpstr>PowerPoint Presentation</vt:lpstr>
      <vt:lpstr>PowerPoint Presentation</vt:lpstr>
      <vt:lpstr>We’re getting through this together.   </vt:lpstr>
      <vt:lpstr>PowerPoint Presentation</vt:lpstr>
      <vt:lpstr>We still need you, now more than ever.</vt:lpstr>
      <vt:lpstr>When you give to United Way, you sustain people, families and entire neighbourhoods.</vt:lpstr>
      <vt:lpstr>PowerPoint Presentation</vt:lpstr>
      <vt:lpstr>PowerPoint Presentation</vt:lpstr>
      <vt:lpstr>PowerPoint Presentation</vt:lpstr>
      <vt:lpstr>PowerPoint Presentation</vt:lpstr>
      <vt:lpstr>Our promise to you</vt:lpstr>
      <vt:lpstr> Please give generously today.  Your gift will help keep our community strong, connected and supported today and for years to come. </vt:lpstr>
      <vt:lpstr>Join us in our 2020 United Way Campaign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Renton</dc:creator>
  <cp:lastModifiedBy>Melissa Giles</cp:lastModifiedBy>
  <cp:revision>5</cp:revision>
  <dcterms:created xsi:type="dcterms:W3CDTF">2020-07-29T15:33:46Z</dcterms:created>
  <dcterms:modified xsi:type="dcterms:W3CDTF">2020-09-21T16:12:28Z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0x0101007D9AC0E2EB2F7247ACE4AD015B1D1BC2</vt:lpwstr>
  </property>
</Properties>
</file>